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81"/>
  </p:notesMasterIdLst>
  <p:sldIdLst>
    <p:sldId id="256" r:id="rId2"/>
    <p:sldId id="416" r:id="rId3"/>
    <p:sldId id="417" r:id="rId4"/>
    <p:sldId id="418" r:id="rId5"/>
    <p:sldId id="380" r:id="rId6"/>
    <p:sldId id="381" r:id="rId7"/>
    <p:sldId id="383" r:id="rId8"/>
    <p:sldId id="382" r:id="rId9"/>
    <p:sldId id="297" r:id="rId10"/>
    <p:sldId id="420" r:id="rId11"/>
    <p:sldId id="298" r:id="rId12"/>
    <p:sldId id="421" r:id="rId13"/>
    <p:sldId id="299" r:id="rId14"/>
    <p:sldId id="301" r:id="rId15"/>
    <p:sldId id="302" r:id="rId16"/>
    <p:sldId id="303" r:id="rId17"/>
    <p:sldId id="304" r:id="rId18"/>
    <p:sldId id="458" r:id="rId19"/>
    <p:sldId id="422" r:id="rId20"/>
    <p:sldId id="423" r:id="rId21"/>
    <p:sldId id="385" r:id="rId22"/>
    <p:sldId id="424" r:id="rId23"/>
    <p:sldId id="384" r:id="rId24"/>
    <p:sldId id="425" r:id="rId25"/>
    <p:sldId id="426" r:id="rId26"/>
    <p:sldId id="305" r:id="rId27"/>
    <p:sldId id="308" r:id="rId28"/>
    <p:sldId id="459" r:id="rId29"/>
    <p:sldId id="414" r:id="rId30"/>
    <p:sldId id="309" r:id="rId31"/>
    <p:sldId id="310" r:id="rId32"/>
    <p:sldId id="428" r:id="rId33"/>
    <p:sldId id="429" r:id="rId34"/>
    <p:sldId id="430" r:id="rId35"/>
    <p:sldId id="427" r:id="rId36"/>
    <p:sldId id="388" r:id="rId37"/>
    <p:sldId id="389" r:id="rId38"/>
    <p:sldId id="390" r:id="rId39"/>
    <p:sldId id="313" r:id="rId40"/>
    <p:sldId id="415" r:id="rId41"/>
    <p:sldId id="431" r:id="rId42"/>
    <p:sldId id="314" r:id="rId43"/>
    <p:sldId id="316" r:id="rId44"/>
    <p:sldId id="432" r:id="rId45"/>
    <p:sldId id="391" r:id="rId46"/>
    <p:sldId id="386" r:id="rId47"/>
    <p:sldId id="460" r:id="rId48"/>
    <p:sldId id="462" r:id="rId49"/>
    <p:sldId id="317" r:id="rId50"/>
    <p:sldId id="392" r:id="rId51"/>
    <p:sldId id="320" r:id="rId52"/>
    <p:sldId id="319" r:id="rId53"/>
    <p:sldId id="325" r:id="rId54"/>
    <p:sldId id="433" r:id="rId55"/>
    <p:sldId id="434" r:id="rId56"/>
    <p:sldId id="318" r:id="rId57"/>
    <p:sldId id="435" r:id="rId58"/>
    <p:sldId id="436" r:id="rId59"/>
    <p:sldId id="463" r:id="rId60"/>
    <p:sldId id="437" r:id="rId61"/>
    <p:sldId id="438" r:id="rId62"/>
    <p:sldId id="393" r:id="rId63"/>
    <p:sldId id="394" r:id="rId64"/>
    <p:sldId id="395" r:id="rId65"/>
    <p:sldId id="396" r:id="rId66"/>
    <p:sldId id="329" r:id="rId67"/>
    <p:sldId id="464" r:id="rId68"/>
    <p:sldId id="494" r:id="rId69"/>
    <p:sldId id="495" r:id="rId70"/>
    <p:sldId id="496" r:id="rId71"/>
    <p:sldId id="497" r:id="rId72"/>
    <p:sldId id="498" r:id="rId73"/>
    <p:sldId id="499" r:id="rId74"/>
    <p:sldId id="500" r:id="rId75"/>
    <p:sldId id="501" r:id="rId76"/>
    <p:sldId id="521" r:id="rId77"/>
    <p:sldId id="522" r:id="rId78"/>
    <p:sldId id="523" r:id="rId79"/>
    <p:sldId id="397" r:id="rId80"/>
    <p:sldId id="332" r:id="rId81"/>
    <p:sldId id="333" r:id="rId82"/>
    <p:sldId id="334" r:id="rId83"/>
    <p:sldId id="335" r:id="rId84"/>
    <p:sldId id="411" r:id="rId85"/>
    <p:sldId id="398" r:id="rId86"/>
    <p:sldId id="399" r:id="rId87"/>
    <p:sldId id="439" r:id="rId88"/>
    <p:sldId id="440" r:id="rId89"/>
    <p:sldId id="455" r:id="rId90"/>
    <p:sldId id="456" r:id="rId91"/>
    <p:sldId id="441" r:id="rId92"/>
    <p:sldId id="442" r:id="rId93"/>
    <p:sldId id="378" r:id="rId94"/>
    <p:sldId id="502" r:id="rId95"/>
    <p:sldId id="379" r:id="rId96"/>
    <p:sldId id="503" r:id="rId97"/>
    <p:sldId id="504" r:id="rId98"/>
    <p:sldId id="505" r:id="rId99"/>
    <p:sldId id="506" r:id="rId100"/>
    <p:sldId id="507" r:id="rId101"/>
    <p:sldId id="508" r:id="rId102"/>
    <p:sldId id="509" r:id="rId103"/>
    <p:sldId id="510" r:id="rId104"/>
    <p:sldId id="387" r:id="rId105"/>
    <p:sldId id="511" r:id="rId106"/>
    <p:sldId id="512" r:id="rId107"/>
    <p:sldId id="513" r:id="rId108"/>
    <p:sldId id="345" r:id="rId109"/>
    <p:sldId id="514" r:id="rId110"/>
    <p:sldId id="355" r:id="rId111"/>
    <p:sldId id="346" r:id="rId112"/>
    <p:sldId id="515" r:id="rId113"/>
    <p:sldId id="347" r:id="rId114"/>
    <p:sldId id="348" r:id="rId115"/>
    <p:sldId id="516" r:id="rId116"/>
    <p:sldId id="350" r:id="rId117"/>
    <p:sldId id="351" r:id="rId118"/>
    <p:sldId id="517" r:id="rId119"/>
    <p:sldId id="352" r:id="rId120"/>
    <p:sldId id="353" r:id="rId121"/>
    <p:sldId id="518" r:id="rId122"/>
    <p:sldId id="354" r:id="rId123"/>
    <p:sldId id="519" r:id="rId124"/>
    <p:sldId id="419" r:id="rId125"/>
    <p:sldId id="400" r:id="rId126"/>
    <p:sldId id="330" r:id="rId127"/>
    <p:sldId id="337" r:id="rId128"/>
    <p:sldId id="465" r:id="rId129"/>
    <p:sldId id="467" r:id="rId130"/>
    <p:sldId id="468" r:id="rId131"/>
    <p:sldId id="469" r:id="rId132"/>
    <p:sldId id="475" r:id="rId133"/>
    <p:sldId id="478" r:id="rId134"/>
    <p:sldId id="477" r:id="rId135"/>
    <p:sldId id="476" r:id="rId136"/>
    <p:sldId id="479" r:id="rId137"/>
    <p:sldId id="474" r:id="rId138"/>
    <p:sldId id="480" r:id="rId139"/>
    <p:sldId id="481" r:id="rId140"/>
    <p:sldId id="482" r:id="rId141"/>
    <p:sldId id="483" r:id="rId142"/>
    <p:sldId id="484" r:id="rId143"/>
    <p:sldId id="485" r:id="rId144"/>
    <p:sldId id="401" r:id="rId145"/>
    <p:sldId id="338" r:id="rId146"/>
    <p:sldId id="489" r:id="rId147"/>
    <p:sldId id="525" r:id="rId148"/>
    <p:sldId id="526" r:id="rId149"/>
    <p:sldId id="527" r:id="rId150"/>
    <p:sldId id="443" r:id="rId151"/>
    <p:sldId id="402" r:id="rId152"/>
    <p:sldId id="444" r:id="rId153"/>
    <p:sldId id="445" r:id="rId154"/>
    <p:sldId id="486" r:id="rId155"/>
    <p:sldId id="340" r:id="rId156"/>
    <p:sldId id="403" r:id="rId157"/>
    <p:sldId id="487" r:id="rId158"/>
    <p:sldId id="488" r:id="rId159"/>
    <p:sldId id="446" r:id="rId160"/>
    <p:sldId id="447" r:id="rId161"/>
    <p:sldId id="448" r:id="rId162"/>
    <p:sldId id="449" r:id="rId163"/>
    <p:sldId id="450" r:id="rId164"/>
    <p:sldId id="451" r:id="rId165"/>
    <p:sldId id="405" r:id="rId166"/>
    <p:sldId id="404" r:id="rId167"/>
    <p:sldId id="406" r:id="rId168"/>
    <p:sldId id="453" r:id="rId169"/>
    <p:sldId id="528" r:id="rId170"/>
    <p:sldId id="529" r:id="rId171"/>
    <p:sldId id="454" r:id="rId172"/>
    <p:sldId id="344" r:id="rId173"/>
    <p:sldId id="364" r:id="rId174"/>
    <p:sldId id="530" r:id="rId175"/>
    <p:sldId id="412" r:id="rId176"/>
    <p:sldId id="328" r:id="rId177"/>
    <p:sldId id="413" r:id="rId178"/>
    <p:sldId id="410" r:id="rId179"/>
    <p:sldId id="457" r:id="rId18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676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5" autoAdjust="0"/>
    <p:restoredTop sz="85782" autoAdjust="0"/>
  </p:normalViewPr>
  <p:slideViewPr>
    <p:cSldViewPr>
      <p:cViewPr>
        <p:scale>
          <a:sx n="110" d="100"/>
          <a:sy n="110" d="100"/>
        </p:scale>
        <p:origin x="1624" y="1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3B86E86-DB0D-4E00-B1FF-AB0D7FF3C965}" type="slidenum">
              <a:rPr lang="en-US" altLang="zh-CN"/>
              <a:pPr/>
              <a:t>‹#›</a:t>
            </a:fld>
            <a:endParaRPr lang="en-US" altLang="zh-CN"/>
          </a:p>
        </p:txBody>
      </p:sp>
    </p:spTree>
    <p:extLst>
      <p:ext uri="{BB962C8B-B14F-4D97-AF65-F5344CB8AC3E}">
        <p14:creationId xmlns:p14="http://schemas.microsoft.com/office/powerpoint/2010/main" val="22967490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iroprojects.com/blog/cat-view-more.php?blogname=Feature-Size-of-Transistors&amp;id=483"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miengineering.com/rc-delay-bottleneck-to-scaling/#:~:text=RC%20delay%20%3D%20the%20delay%20in,functional%2C%20mobile%20consumer%20electronic%20dev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F14747DD-AD56-F942-8073-AF3BA72305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6FD906-8D8A-2049-8C1C-E3DDADE4A7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2" name="Rectangle 2">
            <a:extLst>
              <a:ext uri="{FF2B5EF4-FFF2-40B4-BE49-F238E27FC236}">
                <a16:creationId xmlns:a16="http://schemas.microsoft.com/office/drawing/2014/main" id="{9538CE11-004E-2648-96CB-C6DEC979C956}"/>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349B0FB9-FF92-7C43-A990-BB8C27CFB4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the previous lecture session, we have walked though computer design basics such as computer classes and instruction set architectures.</a:t>
            </a:r>
          </a:p>
          <a:p>
            <a:pPr eaLnBrk="1" hangingPunct="1"/>
            <a:r>
              <a:rPr lang="en-US" altLang="zh-CN" dirty="0">
                <a:latin typeface="Arial" panose="020B0604020202020204" pitchFamily="34" charset="0"/>
              </a:rPr>
              <a:t>Besides that, computer architects should also be aware of important trends in both the technology and the use of computers because such trends affect not only the future cost but also the longevity of an architecture.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In today’s lecture session, we’ll focus our review of computer design fundamentals on the evolution of trends and performance.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49BFC997-AA16-534C-ACAA-37863A80104E}"/>
              </a:ext>
            </a:extLst>
          </p:cNvPr>
          <p:cNvSpPr>
            <a:spLocks noGrp="1" noRot="1" noChangeAspect="1" noChangeArrowheads="1" noTextEdit="1"/>
          </p:cNvSpPr>
          <p:nvPr>
            <p:ph type="sldImg"/>
          </p:nvPr>
        </p:nvSpPr>
        <p:spPr>
          <a:ln/>
        </p:spPr>
      </p:sp>
      <p:sp>
        <p:nvSpPr>
          <p:cNvPr id="34818" name="备注占位符 2">
            <a:extLst>
              <a:ext uri="{FF2B5EF4-FFF2-40B4-BE49-F238E27FC236}">
                <a16:creationId xmlns:a16="http://schemas.microsoft.com/office/drawing/2014/main" id="{16045D4E-C0AB-E24F-9DF1-AD6422FC25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DRAM: Dynamic Random-Access Memory</a:t>
            </a:r>
          </a:p>
          <a:p>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As we mentioned previously, CPUs on chip work on various data to fulfill our commands.</a:t>
            </a:r>
          </a:p>
          <a:p>
            <a:r>
              <a:rPr lang="en-US" altLang="zh-CN" dirty="0">
                <a:latin typeface="Arial" panose="020B0604020202020204" pitchFamily="34" charset="0"/>
              </a:rPr>
              <a:t>However, our data stored on disks cannot be directly accessed by </a:t>
            </a:r>
            <a:r>
              <a:rPr lang="en-US" altLang="zh-CN" dirty="0" err="1">
                <a:latin typeface="Arial" panose="020B0604020202020204" pitchFamily="34" charset="0"/>
              </a:rPr>
              <a:t>cpus</a:t>
            </a:r>
            <a:r>
              <a:rPr lang="en-US" altLang="zh-CN" dirty="0">
                <a:latin typeface="Arial" panose="020B0604020202020204" pitchFamily="34" charset="0"/>
              </a:rPr>
              <a:t>;</a:t>
            </a:r>
          </a:p>
          <a:p>
            <a:r>
              <a:rPr lang="en-US" altLang="zh-CN" dirty="0">
                <a:latin typeface="Arial" panose="020B0604020202020204" pitchFamily="34" charset="0"/>
              </a:rPr>
              <a:t>Instead, they should be first loaded to main memory, where </a:t>
            </a:r>
            <a:r>
              <a:rPr lang="en-US" altLang="zh-CN" dirty="0" err="1">
                <a:latin typeface="Arial" panose="020B0604020202020204" pitchFamily="34" charset="0"/>
              </a:rPr>
              <a:t>cpu</a:t>
            </a:r>
            <a:r>
              <a:rPr lang="en-US" altLang="zh-CN" dirty="0">
                <a:latin typeface="Arial" panose="020B0604020202020204" pitchFamily="34" charset="0"/>
              </a:rPr>
              <a:t> can directly access.</a:t>
            </a:r>
          </a:p>
          <a:p>
            <a:r>
              <a:rPr lang="en-US" altLang="zh-CN" dirty="0">
                <a:latin typeface="Arial" panose="020B0604020202020204" pitchFamily="34" charset="0"/>
              </a:rPr>
              <a:t>The medium used as main memory is dram, i.e., dynamic random access memory; </a:t>
            </a:r>
          </a:p>
          <a:p>
            <a:r>
              <a:rPr lang="en-US" altLang="zh-CN" dirty="0">
                <a:latin typeface="Arial" panose="020B0604020202020204" pitchFamily="34" charset="0"/>
              </a:rPr>
              <a:t>As the table shows, capacity per dram chip doubles roughly every 2 or 3 years.</a:t>
            </a:r>
          </a:p>
          <a:p>
            <a:r>
              <a:rPr lang="en-US" altLang="zh-CN" dirty="0">
                <a:latin typeface="Arial" panose="020B0604020202020204" pitchFamily="34" charset="0"/>
              </a:rPr>
              <a:t>But keep in mind that when you power down the computer, the data in DRAM will be cleared.</a:t>
            </a:r>
          </a:p>
        </p:txBody>
      </p:sp>
      <p:sp>
        <p:nvSpPr>
          <p:cNvPr id="34819" name="灯片编号占位符 3">
            <a:extLst>
              <a:ext uri="{FF2B5EF4-FFF2-40B4-BE49-F238E27FC236}">
                <a16:creationId xmlns:a16="http://schemas.microsoft.com/office/drawing/2014/main" id="{3921DD41-9D99-6B4F-9F7A-FFB70EA032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1D16C7-84AC-C642-BB8B-76E7DB8BA0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lide Image Placeholder 1">
            <a:extLst>
              <a:ext uri="{FF2B5EF4-FFF2-40B4-BE49-F238E27FC236}">
                <a16:creationId xmlns:a16="http://schemas.microsoft.com/office/drawing/2014/main" id="{6CEA2EB7-4D91-8E4C-8E03-5B6213E788FC}"/>
              </a:ext>
            </a:extLst>
          </p:cNvPr>
          <p:cNvSpPr>
            <a:spLocks noGrp="1" noRot="1" noChangeAspect="1" noChangeArrowheads="1" noTextEdit="1"/>
          </p:cNvSpPr>
          <p:nvPr>
            <p:ph type="sldImg"/>
          </p:nvPr>
        </p:nvSpPr>
        <p:spPr>
          <a:ln/>
        </p:spPr>
      </p:sp>
      <p:sp>
        <p:nvSpPr>
          <p:cNvPr id="176130" name="Notes Placeholder 2">
            <a:extLst>
              <a:ext uri="{FF2B5EF4-FFF2-40B4-BE49-F238E27FC236}">
                <a16:creationId xmlns:a16="http://schemas.microsoft.com/office/drawing/2014/main" id="{E0B7ED07-9B2B-2C48-A799-DEF40AAFC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widely held rule of thumb is that a program spends 90% of its execution time in only 10% of the code.</a:t>
            </a:r>
            <a:endParaRPr lang="en-US" altLang="zh-CN">
              <a:latin typeface="Arial" panose="020B0604020202020204" pitchFamily="34" charset="0"/>
            </a:endParaRPr>
          </a:p>
          <a:p>
            <a:endParaRPr lang="en-CN" altLang="en-CN">
              <a:latin typeface="Arial" panose="020B0604020202020204" pitchFamily="34" charset="0"/>
            </a:endParaRPr>
          </a:p>
        </p:txBody>
      </p:sp>
      <p:sp>
        <p:nvSpPr>
          <p:cNvPr id="176131" name="Slide Number Placeholder 3">
            <a:extLst>
              <a:ext uri="{FF2B5EF4-FFF2-40B4-BE49-F238E27FC236}">
                <a16:creationId xmlns:a16="http://schemas.microsoft.com/office/drawing/2014/main" id="{514BC03B-043F-2145-BB23-EAAA47A17A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7E214D-5E5C-B842-96D9-C5B3EF3015B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幻灯片图像占位符 1">
            <a:extLst>
              <a:ext uri="{FF2B5EF4-FFF2-40B4-BE49-F238E27FC236}">
                <a16:creationId xmlns:a16="http://schemas.microsoft.com/office/drawing/2014/main" id="{BB5C4B46-674E-0D41-BDA8-8B55975F47DB}"/>
              </a:ext>
            </a:extLst>
          </p:cNvPr>
          <p:cNvSpPr>
            <a:spLocks noGrp="1" noRot="1" noChangeAspect="1" noChangeArrowheads="1" noTextEdit="1"/>
          </p:cNvSpPr>
          <p:nvPr>
            <p:ph type="sldImg"/>
          </p:nvPr>
        </p:nvSpPr>
        <p:spPr>
          <a:ln/>
        </p:spPr>
      </p:sp>
      <p:sp>
        <p:nvSpPr>
          <p:cNvPr id="178178" name="备注占位符 2">
            <a:extLst>
              <a:ext uri="{FF2B5EF4-FFF2-40B4-BE49-F238E27FC236}">
                <a16:creationId xmlns:a16="http://schemas.microsoft.com/office/drawing/2014/main" id="{B122DEC9-029D-7D40-8E2A-1A4681C73A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Toward an better average performance</a:t>
            </a:r>
          </a:p>
          <a:p>
            <a:endParaRPr lang="en-US" altLang="zh-CN">
              <a:latin typeface="Arial" panose="020B0604020202020204" pitchFamily="34" charset="0"/>
            </a:endParaRPr>
          </a:p>
          <a:p>
            <a:r>
              <a:rPr lang="en-US" altLang="zh-CN">
                <a:latin typeface="Arial" panose="020B0604020202020204" pitchFamily="34" charset="0"/>
              </a:rPr>
              <a:t>(</a:t>
            </a:r>
            <a:r>
              <a:rPr lang="en-US" altLang="en-CN">
                <a:latin typeface="Arial" panose="020B0604020202020204" pitchFamily="34" charset="0"/>
              </a:rPr>
              <a:t>Perhaps the most important and pervasive principle of computer design is to focus on the common case: in making a design trade-off, favor the frequent case over the infrequent case. This principle applies when determining how to spend resources, because the impact of the improvement is higher if the occurrence is commonplace. </a:t>
            </a:r>
            <a:r>
              <a:rPr lang="en-US" altLang="zh-CN">
                <a:latin typeface="Arial" panose="020B0604020202020204" pitchFamily="34" charset="0"/>
              </a:rPr>
              <a:t>)</a:t>
            </a:r>
            <a:endParaRPr lang="zh-CN" altLang="en-US">
              <a:latin typeface="Arial" panose="020B0604020202020204" pitchFamily="34" charset="0"/>
            </a:endParaRPr>
          </a:p>
        </p:txBody>
      </p:sp>
      <p:sp>
        <p:nvSpPr>
          <p:cNvPr id="178179" name="灯片编号占位符 3">
            <a:extLst>
              <a:ext uri="{FF2B5EF4-FFF2-40B4-BE49-F238E27FC236}">
                <a16:creationId xmlns:a16="http://schemas.microsoft.com/office/drawing/2014/main" id="{A2500D5E-4B02-C744-889F-5868732150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BA71CA-3134-CC4D-8B21-79FF5C2EA5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幻灯片图像占位符 1">
            <a:extLst>
              <a:ext uri="{FF2B5EF4-FFF2-40B4-BE49-F238E27FC236}">
                <a16:creationId xmlns:a16="http://schemas.microsoft.com/office/drawing/2014/main" id="{37838181-C612-8647-ADBA-4209333084A2}"/>
              </a:ext>
            </a:extLst>
          </p:cNvPr>
          <p:cNvSpPr>
            <a:spLocks noGrp="1" noRot="1" noChangeAspect="1" noChangeArrowheads="1" noTextEdit="1"/>
          </p:cNvSpPr>
          <p:nvPr>
            <p:ph type="sldImg"/>
          </p:nvPr>
        </p:nvSpPr>
        <p:spPr>
          <a:ln/>
        </p:spPr>
      </p:sp>
      <p:sp>
        <p:nvSpPr>
          <p:cNvPr id="180226" name="备注占位符 2">
            <a:extLst>
              <a:ext uri="{FF2B5EF4-FFF2-40B4-BE49-F238E27FC236}">
                <a16:creationId xmlns:a16="http://schemas.microsoft.com/office/drawing/2014/main" id="{55C61FA8-0DAC-F04A-ABE0-F37FB8A12C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Toward an better average performance</a:t>
            </a:r>
          </a:p>
          <a:p>
            <a:endParaRPr lang="en-US" altLang="zh-CN">
              <a:latin typeface="Arial" panose="020B0604020202020204" pitchFamily="34" charset="0"/>
            </a:endParaRPr>
          </a:p>
          <a:p>
            <a:r>
              <a:rPr lang="en-US" altLang="zh-CN">
                <a:latin typeface="Arial" panose="020B0604020202020204" pitchFamily="34" charset="0"/>
              </a:rPr>
              <a:t>(</a:t>
            </a:r>
            <a:r>
              <a:rPr lang="en-US" altLang="en-CN">
                <a:latin typeface="Arial" panose="020B0604020202020204" pitchFamily="34" charset="0"/>
              </a:rPr>
              <a:t>In applying this simply principle, we have to decide what the common case is and how much performance can be improved by making that case faster</a:t>
            </a:r>
            <a:r>
              <a:rPr lang="en-US" altLang="zh-CN">
                <a:latin typeface="Arial" panose="020B0604020202020204" pitchFamily="34" charset="0"/>
              </a:rPr>
              <a:t>)</a:t>
            </a:r>
            <a:endParaRPr lang="zh-CN" altLang="en-US">
              <a:latin typeface="Arial" panose="020B0604020202020204" pitchFamily="34" charset="0"/>
            </a:endParaRPr>
          </a:p>
        </p:txBody>
      </p:sp>
      <p:sp>
        <p:nvSpPr>
          <p:cNvPr id="180227" name="灯片编号占位符 3">
            <a:extLst>
              <a:ext uri="{FF2B5EF4-FFF2-40B4-BE49-F238E27FC236}">
                <a16:creationId xmlns:a16="http://schemas.microsoft.com/office/drawing/2014/main" id="{A002196D-5B2C-0944-B43C-552398380E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E090B4-80E4-C14A-8746-580CA3E891D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514DF27B-0149-2F45-9C6C-8D4C089AA8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84AD67-C5DF-724C-BC3A-4C658E3752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4" name="Rectangle 2">
            <a:extLst>
              <a:ext uri="{FF2B5EF4-FFF2-40B4-BE49-F238E27FC236}">
                <a16:creationId xmlns:a16="http://schemas.microsoft.com/office/drawing/2014/main" id="{92B0E3C8-E103-3042-9325-84A6E806AA65}"/>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854871B6-0B28-1948-9E4C-257F852C5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Amdahl’s law defines speedup</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 fundamental law, called Amdahl’s Law, can be used to quantify this principle. </a:t>
            </a:r>
            <a:r>
              <a:rPr lang="en-US" altLang="en-CN">
                <a:latin typeface="Arial" panose="020B0604020202020204" pitchFamily="34" charset="0"/>
              </a:rPr>
              <a:t>Amdahl’s Law states that the perfor- mance improvement to be gained from using some faster mode of execution is limited by the fraction of the time the faster mode can be used </a:t>
            </a:r>
            <a:r>
              <a:rPr lang="en-US" altLang="zh-CN">
                <a:latin typeface="Arial" panose="020B0604020202020204" pitchFamily="34" charset="0"/>
              </a:rPr>
              <a:t>)</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514DF27B-0149-2F45-9C6C-8D4C089AA8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84AD67-C5DF-724C-BC3A-4C658E3752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4" name="Rectangle 2">
            <a:extLst>
              <a:ext uri="{FF2B5EF4-FFF2-40B4-BE49-F238E27FC236}">
                <a16:creationId xmlns:a16="http://schemas.microsoft.com/office/drawing/2014/main" id="{92B0E3C8-E103-3042-9325-84A6E806AA65}"/>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854871B6-0B28-1948-9E4C-257F852C5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Amdahl’s law defines speedup</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 fundamental law, called Amdahl’s Law, can be used to quantify this principle. </a:t>
            </a:r>
            <a:r>
              <a:rPr lang="en-US" altLang="en-CN">
                <a:latin typeface="Arial" panose="020B0604020202020204" pitchFamily="34" charset="0"/>
              </a:rPr>
              <a:t>Amdahl’s Law states that the perfor- mance improvement to be gained from using some faster mode of execution is limited by the fraction of the time the faster mode can be used </a:t>
            </a:r>
            <a:r>
              <a:rPr lang="en-US" altLang="zh-CN">
                <a:latin typeface="Arial" panose="020B0604020202020204" pitchFamily="34" charset="0"/>
              </a:rPr>
              <a:t>)</a:t>
            </a:r>
          </a:p>
        </p:txBody>
      </p:sp>
    </p:spTree>
    <p:extLst>
      <p:ext uri="{BB962C8B-B14F-4D97-AF65-F5344CB8AC3E}">
        <p14:creationId xmlns:p14="http://schemas.microsoft.com/office/powerpoint/2010/main" val="31717892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a:extLst>
              <a:ext uri="{FF2B5EF4-FFF2-40B4-BE49-F238E27FC236}">
                <a16:creationId xmlns:a16="http://schemas.microsoft.com/office/drawing/2014/main" id="{9769637F-38CF-F54D-8F71-7B942F1FD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C2F08C-1C5A-1348-8E03-81401EEBFE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22" name="Rectangle 2">
            <a:extLst>
              <a:ext uri="{FF2B5EF4-FFF2-40B4-BE49-F238E27FC236}">
                <a16:creationId xmlns:a16="http://schemas.microsoft.com/office/drawing/2014/main" id="{9F20A366-1343-9445-A304-ED862A096A3E}"/>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38918E32-EFAC-3F43-8CB0-6F148FC105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Fraction-enhanced: </a:t>
            </a:r>
            <a:r>
              <a:rPr lang="en-US" altLang="en-CN">
                <a:latin typeface="Arial" panose="020B0604020202020204" pitchFamily="34" charset="0"/>
              </a:rPr>
              <a:t>The fraction of the computation time in the original computer that can be con- verted to take advantage of the enhancement; </a:t>
            </a:r>
          </a:p>
          <a:p>
            <a:pPr eaLnBrk="1" hangingPunct="1"/>
            <a:r>
              <a:rPr lang="en-US" altLang="zh-CN">
                <a:latin typeface="Arial" panose="020B0604020202020204" pitchFamily="34" charset="0"/>
              </a:rPr>
              <a:t>Speedup-enhanced: </a:t>
            </a:r>
            <a:r>
              <a:rPr lang="en-US" altLang="en-CN">
                <a:latin typeface="Arial" panose="020B0604020202020204" pitchFamily="34" charset="0"/>
              </a:rPr>
              <a:t>The improvement gained by the enhanced execution mode, that is, how much faster the task would run if the enhanced mode were used for the entire program;</a:t>
            </a:r>
          </a:p>
          <a:p>
            <a:pPr eaLnBrk="1" hangingPunct="1"/>
            <a:endParaRPr lang="en-US" altLang="en-CN">
              <a:latin typeface="Arial" panose="020B0604020202020204" pitchFamily="34" charset="0"/>
            </a:endParaRPr>
          </a:p>
          <a:p>
            <a:pPr eaLnBrk="1" hangingPunct="1"/>
            <a:r>
              <a:rPr lang="en-US" altLang="en-CN">
                <a:latin typeface="Arial" panose="020B0604020202020204" pitchFamily="34" charset="0"/>
              </a:rPr>
              <a:t>Then the execution time using the original computer with the enhanced mode will be the time spent using the unenhanced portion of the computer plus the time spent using the enhancement.</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9186813A-5D63-E04D-ACB6-6BD7F14BCD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E471E7-F096-6A4F-BFF9-32F4D7A8163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0" name="Rectangle 2">
            <a:extLst>
              <a:ext uri="{FF2B5EF4-FFF2-40B4-BE49-F238E27FC236}">
                <a16:creationId xmlns:a16="http://schemas.microsoft.com/office/drawing/2014/main" id="{869601E8-4C47-9C42-AA5B-BF8D0C792C72}"/>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43DBBDFB-56BA-0442-BB56-0614A09A8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overall speed up is the ration of the execution time.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9186813A-5D63-E04D-ACB6-6BD7F14BCD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E471E7-F096-6A4F-BFF9-32F4D7A8163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0" name="Rectangle 2">
            <a:extLst>
              <a:ext uri="{FF2B5EF4-FFF2-40B4-BE49-F238E27FC236}">
                <a16:creationId xmlns:a16="http://schemas.microsoft.com/office/drawing/2014/main" id="{869601E8-4C47-9C42-AA5B-BF8D0C792C72}"/>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43DBBDFB-56BA-0442-BB56-0614A09A8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overall speed up is the ration of the execution time.</a:t>
            </a: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40194459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9186813A-5D63-E04D-ACB6-6BD7F14BCD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E471E7-F096-6A4F-BFF9-32F4D7A8163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0" name="Rectangle 2">
            <a:extLst>
              <a:ext uri="{FF2B5EF4-FFF2-40B4-BE49-F238E27FC236}">
                <a16:creationId xmlns:a16="http://schemas.microsoft.com/office/drawing/2014/main" id="{869601E8-4C47-9C42-AA5B-BF8D0C792C72}"/>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43DBBDFB-56BA-0442-BB56-0614A09A8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overall speed up is the ration of the execution time.</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An important corollary of Amdahl’s Law is that if an enhancement is usable only for a fraction of a task, then we can’t speed up the task by more than the reciprocal of 1 minus that fraction. </a:t>
            </a:r>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8130933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4713F69E-FFEF-8843-9D25-77EEB5E9A064}"/>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BE68330C-F8D6-504B-8968-796A39712C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88419" name="Slide Number Placeholder 3">
            <a:extLst>
              <a:ext uri="{FF2B5EF4-FFF2-40B4-BE49-F238E27FC236}">
                <a16:creationId xmlns:a16="http://schemas.microsoft.com/office/drawing/2014/main" id="{D3E8AB8B-17E0-CD43-B756-2F242C61B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8A6E26C2-5947-AA4E-A721-F0EEFE0497E7}"/>
              </a:ext>
            </a:extLst>
          </p:cNvPr>
          <p:cNvSpPr>
            <a:spLocks noGrp="1" noRot="1" noChangeAspect="1" noChangeArrowheads="1" noTextEdit="1"/>
          </p:cNvSpPr>
          <p:nvPr>
            <p:ph type="sldImg"/>
          </p:nvPr>
        </p:nvSpPr>
        <p:spPr>
          <a:ln/>
        </p:spPr>
      </p:sp>
      <p:sp>
        <p:nvSpPr>
          <p:cNvPr id="36866" name="备注占位符 2">
            <a:extLst>
              <a:ext uri="{FF2B5EF4-FFF2-40B4-BE49-F238E27FC236}">
                <a16:creationId xmlns:a16="http://schemas.microsoft.com/office/drawing/2014/main" id="{E81FCDA4-6D79-7B4B-B714-7B77B6B9A4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DRAM: Dynamic Random-Access Memory</a:t>
            </a:r>
          </a:p>
          <a:p>
            <a:endParaRPr lang="en-US" altLang="zh-CN" dirty="0">
              <a:latin typeface="Arial" panose="020B0604020202020204" pitchFamily="34" charset="0"/>
            </a:endParaRPr>
          </a:p>
          <a:p>
            <a:r>
              <a:rPr lang="en-US" altLang="zh-CN" dirty="0">
                <a:latin typeface="Arial" panose="020B0604020202020204" pitchFamily="34" charset="0"/>
              </a:rPr>
              <a:t>As we mentioned previously, CPUs on chip work on various data to fulfill our commands.</a:t>
            </a:r>
          </a:p>
          <a:p>
            <a:r>
              <a:rPr lang="en-US" altLang="zh-CN" dirty="0">
                <a:latin typeface="Arial" panose="020B0604020202020204" pitchFamily="34" charset="0"/>
              </a:rPr>
              <a:t>However, our data stored on disks cannot be directly accessed by </a:t>
            </a:r>
            <a:r>
              <a:rPr lang="en-US" altLang="zh-CN" dirty="0" err="1">
                <a:latin typeface="Arial" panose="020B0604020202020204" pitchFamily="34" charset="0"/>
              </a:rPr>
              <a:t>cpus</a:t>
            </a:r>
            <a:r>
              <a:rPr lang="en-US" altLang="zh-CN" dirty="0">
                <a:latin typeface="Arial" panose="020B0604020202020204" pitchFamily="34" charset="0"/>
              </a:rPr>
              <a:t>;</a:t>
            </a:r>
          </a:p>
          <a:p>
            <a:r>
              <a:rPr lang="en-US" altLang="zh-CN" dirty="0">
                <a:latin typeface="Arial" panose="020B0604020202020204" pitchFamily="34" charset="0"/>
              </a:rPr>
              <a:t>Instead, they should be first loaded to main memory, where </a:t>
            </a:r>
            <a:r>
              <a:rPr lang="en-US" altLang="zh-CN" dirty="0" err="1">
                <a:latin typeface="Arial" panose="020B0604020202020204" pitchFamily="34" charset="0"/>
              </a:rPr>
              <a:t>cpu</a:t>
            </a:r>
            <a:r>
              <a:rPr lang="en-US" altLang="zh-CN" dirty="0">
                <a:latin typeface="Arial" panose="020B0604020202020204" pitchFamily="34" charset="0"/>
              </a:rPr>
              <a:t> can directly access.</a:t>
            </a:r>
          </a:p>
          <a:p>
            <a:r>
              <a:rPr lang="en-US" altLang="zh-CN" dirty="0">
                <a:latin typeface="Arial" panose="020B0604020202020204" pitchFamily="34" charset="0"/>
              </a:rPr>
              <a:t>The medium used as main memory is dram, i.e., dynamic random access memory; </a:t>
            </a:r>
          </a:p>
          <a:p>
            <a:r>
              <a:rPr lang="en-US" altLang="zh-CN" dirty="0">
                <a:latin typeface="Arial" panose="020B0604020202020204" pitchFamily="34" charset="0"/>
              </a:rPr>
              <a:t>As the table shows, capacity per dram chip doubles roughly every 2 or 3 years.</a:t>
            </a:r>
          </a:p>
          <a:p>
            <a:r>
              <a:rPr lang="en-US" altLang="zh-CN" dirty="0">
                <a:latin typeface="Arial" panose="020B0604020202020204" pitchFamily="34" charset="0"/>
              </a:rPr>
              <a:t>But keep in mind that when you power down the computer, the data in DRAM will be cleared.</a:t>
            </a:r>
          </a:p>
        </p:txBody>
      </p:sp>
      <p:sp>
        <p:nvSpPr>
          <p:cNvPr id="36867" name="灯片编号占位符 3">
            <a:extLst>
              <a:ext uri="{FF2B5EF4-FFF2-40B4-BE49-F238E27FC236}">
                <a16:creationId xmlns:a16="http://schemas.microsoft.com/office/drawing/2014/main" id="{7DB7D9D6-750B-434C-969B-FA77A2A9A7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7DF7F7-026D-514F-A547-BE3421A704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a:extLst>
              <a:ext uri="{FF2B5EF4-FFF2-40B4-BE49-F238E27FC236}">
                <a16:creationId xmlns:a16="http://schemas.microsoft.com/office/drawing/2014/main" id="{A87D5BBE-353B-7443-A145-698E3E788A1F}"/>
              </a:ext>
            </a:extLst>
          </p:cNvPr>
          <p:cNvSpPr>
            <a:spLocks noGrp="1" noRot="1" noChangeAspect="1" noChangeArrowheads="1" noTextEdit="1"/>
          </p:cNvSpPr>
          <p:nvPr>
            <p:ph type="sldImg"/>
          </p:nvPr>
        </p:nvSpPr>
        <p:spPr>
          <a:ln/>
        </p:spPr>
      </p:sp>
      <p:sp>
        <p:nvSpPr>
          <p:cNvPr id="190466" name="Notes Placeholder 2">
            <a:extLst>
              <a:ext uri="{FF2B5EF4-FFF2-40B4-BE49-F238E27FC236}">
                <a16:creationId xmlns:a16="http://schemas.microsoft.com/office/drawing/2014/main" id="{4DAD36A8-F9AD-2D49-82A6-9A7961BF4F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90467" name="Slide Number Placeholder 3">
            <a:extLst>
              <a:ext uri="{FF2B5EF4-FFF2-40B4-BE49-F238E27FC236}">
                <a16:creationId xmlns:a16="http://schemas.microsoft.com/office/drawing/2014/main" id="{EE7D2FB4-C62B-6A44-9CB8-3C9D1B5B6A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AC42F5-0D31-5B4E-A7DC-763060D1AA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Image Placeholder 1">
            <a:extLst>
              <a:ext uri="{FF2B5EF4-FFF2-40B4-BE49-F238E27FC236}">
                <a16:creationId xmlns:a16="http://schemas.microsoft.com/office/drawing/2014/main" id="{453BB243-E654-A94A-B67E-5F5257F18D83}"/>
              </a:ext>
            </a:extLst>
          </p:cNvPr>
          <p:cNvSpPr>
            <a:spLocks noGrp="1" noRot="1" noChangeAspect="1" noChangeArrowheads="1" noTextEdit="1"/>
          </p:cNvSpPr>
          <p:nvPr>
            <p:ph type="sldImg"/>
          </p:nvPr>
        </p:nvSpPr>
        <p:spPr>
          <a:ln/>
        </p:spPr>
      </p:sp>
      <p:sp>
        <p:nvSpPr>
          <p:cNvPr id="192514" name="Notes Placeholder 2">
            <a:extLst>
              <a:ext uri="{FF2B5EF4-FFF2-40B4-BE49-F238E27FC236}">
                <a16:creationId xmlns:a16="http://schemas.microsoft.com/office/drawing/2014/main" id="{B893D51A-3F84-D14D-BB97-7B90A3A782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92515" name="Slide Number Placeholder 3">
            <a:extLst>
              <a:ext uri="{FF2B5EF4-FFF2-40B4-BE49-F238E27FC236}">
                <a16:creationId xmlns:a16="http://schemas.microsoft.com/office/drawing/2014/main" id="{41042652-0F9B-9248-80AA-D00810898F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619A47-C6FC-8E4E-AD8C-85FB91C1F9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a:extLst>
              <a:ext uri="{FF2B5EF4-FFF2-40B4-BE49-F238E27FC236}">
                <a16:creationId xmlns:a16="http://schemas.microsoft.com/office/drawing/2014/main" id="{24247615-2E57-9B45-A525-C3081166B884}"/>
              </a:ext>
            </a:extLst>
          </p:cNvPr>
          <p:cNvSpPr>
            <a:spLocks noGrp="1" noRot="1" noChangeAspect="1" noChangeArrowheads="1" noTextEdit="1"/>
          </p:cNvSpPr>
          <p:nvPr>
            <p:ph type="sldImg"/>
          </p:nvPr>
        </p:nvSpPr>
        <p:spPr>
          <a:ln/>
        </p:spPr>
      </p:sp>
      <p:sp>
        <p:nvSpPr>
          <p:cNvPr id="194562" name="Notes Placeholder 2">
            <a:extLst>
              <a:ext uri="{FF2B5EF4-FFF2-40B4-BE49-F238E27FC236}">
                <a16:creationId xmlns:a16="http://schemas.microsoft.com/office/drawing/2014/main" id="{3ED93CF6-CB9B-DB4A-9E65-0629490F1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94563" name="Slide Number Placeholder 3">
            <a:extLst>
              <a:ext uri="{FF2B5EF4-FFF2-40B4-BE49-F238E27FC236}">
                <a16:creationId xmlns:a16="http://schemas.microsoft.com/office/drawing/2014/main" id="{5F35C15A-AD04-1C46-B687-DF8D96636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BB1E69-0192-CD40-A20B-7296728993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a:extLst>
              <a:ext uri="{FF2B5EF4-FFF2-40B4-BE49-F238E27FC236}">
                <a16:creationId xmlns:a16="http://schemas.microsoft.com/office/drawing/2014/main" id="{D27E078B-C97A-D442-9B5C-38ED620B1425}"/>
              </a:ext>
            </a:extLst>
          </p:cNvPr>
          <p:cNvSpPr>
            <a:spLocks noGrp="1" noRot="1" noChangeAspect="1" noChangeArrowheads="1" noTextEdit="1"/>
          </p:cNvSpPr>
          <p:nvPr>
            <p:ph type="sldImg"/>
          </p:nvPr>
        </p:nvSpPr>
        <p:spPr>
          <a:ln/>
        </p:spPr>
      </p:sp>
      <p:sp>
        <p:nvSpPr>
          <p:cNvPr id="196610" name="Notes Placeholder 2">
            <a:extLst>
              <a:ext uri="{FF2B5EF4-FFF2-40B4-BE49-F238E27FC236}">
                <a16:creationId xmlns:a16="http://schemas.microsoft.com/office/drawing/2014/main" id="{D7D70813-965E-C843-908F-6D0ACF17F4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common transformation required in graphics processors is square root. Imple- mentations of floating-point (FP) square root vary significantly in performance, especially among processors designed for graphics. Suppose FP square root (FSQRT) is responsible for 20% of the execution time of a critical graphics bench- mark. One proposal is to enhance the FSQRT hardware and speed up this operation by a factor of 10. The other alternative is 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 </a:t>
            </a:r>
          </a:p>
          <a:p>
            <a:endParaRPr lang="en-CN" altLang="en-CN">
              <a:latin typeface="Arial" panose="020B0604020202020204" pitchFamily="34" charset="0"/>
            </a:endParaRPr>
          </a:p>
        </p:txBody>
      </p:sp>
      <p:sp>
        <p:nvSpPr>
          <p:cNvPr id="196611" name="Slide Number Placeholder 3">
            <a:extLst>
              <a:ext uri="{FF2B5EF4-FFF2-40B4-BE49-F238E27FC236}">
                <a16:creationId xmlns:a16="http://schemas.microsoft.com/office/drawing/2014/main" id="{A2611F15-3F30-A34B-A016-2E0A618BC5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E2CABC-6CA6-FF44-8CA1-29576EC3FAE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a:extLst>
              <a:ext uri="{FF2B5EF4-FFF2-40B4-BE49-F238E27FC236}">
                <a16:creationId xmlns:a16="http://schemas.microsoft.com/office/drawing/2014/main" id="{746A0838-FDDC-7F40-A459-D3CBDC036597}"/>
              </a:ext>
            </a:extLst>
          </p:cNvPr>
          <p:cNvSpPr>
            <a:spLocks noGrp="1" noRot="1" noChangeAspect="1" noChangeArrowheads="1" noTextEdit="1"/>
          </p:cNvSpPr>
          <p:nvPr>
            <p:ph type="sldImg"/>
          </p:nvPr>
        </p:nvSpPr>
        <p:spPr>
          <a:ln/>
        </p:spPr>
      </p:sp>
      <p:sp>
        <p:nvSpPr>
          <p:cNvPr id="198658" name="Notes Placeholder 2">
            <a:extLst>
              <a:ext uri="{FF2B5EF4-FFF2-40B4-BE49-F238E27FC236}">
                <a16:creationId xmlns:a16="http://schemas.microsoft.com/office/drawing/2014/main" id="{26462EE9-387D-434F-8047-CF11EE0C01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common transformation required in graphics processors is square root. Imple- mentations of floating-point (FP) square root vary significantly in performance, especially among processors designed for graphics. Suppose FP square root (FSQRT) is responsible for 20% of the execution time of a critical graphics bench- mark. One proposal is to enhance the FSQRT hardware and speed up this operation by a factor of 10. The other alternative is 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 </a:t>
            </a:r>
          </a:p>
          <a:p>
            <a:endParaRPr lang="en-CN" altLang="en-CN">
              <a:latin typeface="Arial" panose="020B0604020202020204" pitchFamily="34" charset="0"/>
            </a:endParaRPr>
          </a:p>
        </p:txBody>
      </p:sp>
      <p:sp>
        <p:nvSpPr>
          <p:cNvPr id="198659" name="Slide Number Placeholder 3">
            <a:extLst>
              <a:ext uri="{FF2B5EF4-FFF2-40B4-BE49-F238E27FC236}">
                <a16:creationId xmlns:a16="http://schemas.microsoft.com/office/drawing/2014/main" id="{DD87D73C-749D-5041-9C24-02C4CC487B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07648E-6140-A44A-8F87-6764910593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1778422F-474D-0A42-A268-0036E66BB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3C7D07-C672-064B-BBEA-44B8E60428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0706" name="Rectangle 2">
            <a:extLst>
              <a:ext uri="{FF2B5EF4-FFF2-40B4-BE49-F238E27FC236}">
                <a16:creationId xmlns:a16="http://schemas.microsoft.com/office/drawing/2014/main" id="{9F0C7924-A700-CC41-8949-15D23075DECB}"/>
              </a:ext>
            </a:extLst>
          </p:cNvPr>
          <p:cNvSpPr>
            <a:spLocks noGrp="1" noRot="1" noChangeAspect="1" noChangeArrowheads="1" noTextEdit="1"/>
          </p:cNvSpPr>
          <p:nvPr>
            <p:ph type="sldImg"/>
          </p:nvPr>
        </p:nvSpPr>
        <p:spPr>
          <a:ln/>
        </p:spPr>
      </p:sp>
      <p:sp>
        <p:nvSpPr>
          <p:cNvPr id="200707" name="Rectangle 3">
            <a:extLst>
              <a:ext uri="{FF2B5EF4-FFF2-40B4-BE49-F238E27FC236}">
                <a16:creationId xmlns:a16="http://schemas.microsoft.com/office/drawing/2014/main" id="{60F1FA0F-77E4-2B4B-BFC1-F98D38A93B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series of processor performance equations ahead</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1149A268-2A68-0646-9E1E-E7A63BBDD41D}"/>
              </a:ext>
            </a:extLst>
          </p:cNvPr>
          <p:cNvSpPr>
            <a:spLocks noGrp="1" noRot="1" noChangeAspect="1" noChangeArrowheads="1" noTextEdit="1"/>
          </p:cNvSpPr>
          <p:nvPr>
            <p:ph type="sldImg"/>
          </p:nvPr>
        </p:nvSpPr>
        <p:spPr>
          <a:ln/>
        </p:spPr>
      </p:sp>
      <p:sp>
        <p:nvSpPr>
          <p:cNvPr id="202754" name="Notes Placeholder 2">
            <a:extLst>
              <a:ext uri="{FF2B5EF4-FFF2-40B4-BE49-F238E27FC236}">
                <a16:creationId xmlns:a16="http://schemas.microsoft.com/office/drawing/2014/main" id="{6B9CB6C1-306D-7E47-A2D2-EE31CA14E9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CPU time for a program can then be expressed in two ways.</a:t>
            </a:r>
          </a:p>
        </p:txBody>
      </p:sp>
      <p:sp>
        <p:nvSpPr>
          <p:cNvPr id="202755" name="Slide Number Placeholder 3">
            <a:extLst>
              <a:ext uri="{FF2B5EF4-FFF2-40B4-BE49-F238E27FC236}">
                <a16:creationId xmlns:a16="http://schemas.microsoft.com/office/drawing/2014/main" id="{58E24F9B-4A6F-2D48-9DE8-8106163825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D4BF18-9050-9845-840C-C5D906031FE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a:extLst>
              <a:ext uri="{FF2B5EF4-FFF2-40B4-BE49-F238E27FC236}">
                <a16:creationId xmlns:a16="http://schemas.microsoft.com/office/drawing/2014/main" id="{65B56654-04FC-2742-9422-841B87F3C74A}"/>
              </a:ext>
            </a:extLst>
          </p:cNvPr>
          <p:cNvSpPr>
            <a:spLocks noGrp="1" noRot="1" noChangeAspect="1" noChangeArrowheads="1" noTextEdit="1"/>
          </p:cNvSpPr>
          <p:nvPr>
            <p:ph type="sldImg"/>
          </p:nvPr>
        </p:nvSpPr>
        <p:spPr>
          <a:ln/>
        </p:spPr>
      </p:sp>
      <p:sp>
        <p:nvSpPr>
          <p:cNvPr id="204802" name="Notes Placeholder 2">
            <a:extLst>
              <a:ext uri="{FF2B5EF4-FFF2-40B4-BE49-F238E27FC236}">
                <a16:creationId xmlns:a16="http://schemas.microsoft.com/office/drawing/2014/main" id="{0D2FFA05-7A41-E844-9744-6B5C3E289F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In addition to the number of clock cycles needed to execute a program, we can also count the number of instructions exeucted: the instruction path leength or instruction count (IC).</a:t>
            </a:r>
          </a:p>
          <a:p>
            <a:endParaRPr lang="en-CN" altLang="en-CN">
              <a:latin typeface="Arial" panose="020B0604020202020204" pitchFamily="34" charset="0"/>
            </a:endParaRPr>
          </a:p>
          <a:p>
            <a:r>
              <a:rPr lang="en-CN" altLang="en-CN">
                <a:latin typeface="Arial" panose="020B0604020202020204" pitchFamily="34" charset="0"/>
              </a:rPr>
              <a:t>If we know the number of clock cycles and the instruction count, we can calculate the average number of clock cycles per instruction (CPI).</a:t>
            </a:r>
          </a:p>
          <a:p>
            <a:endParaRPr lang="en-CN" altLang="en-CN">
              <a:latin typeface="Arial" panose="020B0604020202020204" pitchFamily="34" charset="0"/>
            </a:endParaRPr>
          </a:p>
          <a:p>
            <a:r>
              <a:rPr lang="en-CN" altLang="en-CN">
                <a:latin typeface="Arial" panose="020B0604020202020204" pitchFamily="34" charset="0"/>
              </a:rPr>
              <a:t> </a:t>
            </a:r>
          </a:p>
        </p:txBody>
      </p:sp>
      <p:sp>
        <p:nvSpPr>
          <p:cNvPr id="204803" name="Slide Number Placeholder 3">
            <a:extLst>
              <a:ext uri="{FF2B5EF4-FFF2-40B4-BE49-F238E27FC236}">
                <a16:creationId xmlns:a16="http://schemas.microsoft.com/office/drawing/2014/main" id="{33A05659-91E1-F749-AAC1-ADFDDAF24D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AED282-E0C3-BE43-AC60-D4FA5604AA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a:extLst>
              <a:ext uri="{FF2B5EF4-FFF2-40B4-BE49-F238E27FC236}">
                <a16:creationId xmlns:a16="http://schemas.microsoft.com/office/drawing/2014/main" id="{495B80DB-C24C-DC4A-87D6-B1358759FCF0}"/>
              </a:ext>
            </a:extLst>
          </p:cNvPr>
          <p:cNvSpPr>
            <a:spLocks noGrp="1" noRot="1" noChangeAspect="1" noChangeArrowheads="1" noTextEdit="1"/>
          </p:cNvSpPr>
          <p:nvPr>
            <p:ph type="sldImg"/>
          </p:nvPr>
        </p:nvSpPr>
        <p:spPr>
          <a:ln/>
        </p:spPr>
      </p:sp>
      <p:sp>
        <p:nvSpPr>
          <p:cNvPr id="208898" name="Notes Placeholder 2">
            <a:extLst>
              <a:ext uri="{FF2B5EF4-FFF2-40B4-BE49-F238E27FC236}">
                <a16:creationId xmlns:a16="http://schemas.microsoft.com/office/drawing/2014/main" id="{3FB6E89B-CFCB-6B43-AEA0-0A300308C2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Designers sometimes also use instructions per clock (IPC), which is the inverse of CPI</a:t>
            </a:r>
          </a:p>
          <a:p>
            <a:endParaRPr lang="en-CN" altLang="en-CN">
              <a:latin typeface="Arial" panose="020B0604020202020204" pitchFamily="34" charset="0"/>
            </a:endParaRPr>
          </a:p>
        </p:txBody>
      </p:sp>
      <p:sp>
        <p:nvSpPr>
          <p:cNvPr id="208899" name="Slide Number Placeholder 3">
            <a:extLst>
              <a:ext uri="{FF2B5EF4-FFF2-40B4-BE49-F238E27FC236}">
                <a16:creationId xmlns:a16="http://schemas.microsoft.com/office/drawing/2014/main" id="{3FD39829-2E23-D941-A57B-B58B1D5E79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83BD39-1E9E-BD46-A575-81BDE180902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a:extLst>
              <a:ext uri="{FF2B5EF4-FFF2-40B4-BE49-F238E27FC236}">
                <a16:creationId xmlns:a16="http://schemas.microsoft.com/office/drawing/2014/main" id="{495B80DB-C24C-DC4A-87D6-B1358759FCF0}"/>
              </a:ext>
            </a:extLst>
          </p:cNvPr>
          <p:cNvSpPr>
            <a:spLocks noGrp="1" noRot="1" noChangeAspect="1" noChangeArrowheads="1" noTextEdit="1"/>
          </p:cNvSpPr>
          <p:nvPr>
            <p:ph type="sldImg"/>
          </p:nvPr>
        </p:nvSpPr>
        <p:spPr>
          <a:ln/>
        </p:spPr>
      </p:sp>
      <p:sp>
        <p:nvSpPr>
          <p:cNvPr id="208898" name="Notes Placeholder 2">
            <a:extLst>
              <a:ext uri="{FF2B5EF4-FFF2-40B4-BE49-F238E27FC236}">
                <a16:creationId xmlns:a16="http://schemas.microsoft.com/office/drawing/2014/main" id="{3FB6E89B-CFCB-6B43-AEA0-0A300308C2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dirty="0">
              <a:latin typeface="Arial" panose="020B0604020202020204" pitchFamily="34" charset="0"/>
            </a:endParaRPr>
          </a:p>
        </p:txBody>
      </p:sp>
      <p:sp>
        <p:nvSpPr>
          <p:cNvPr id="208899" name="Slide Number Placeholder 3">
            <a:extLst>
              <a:ext uri="{FF2B5EF4-FFF2-40B4-BE49-F238E27FC236}">
                <a16:creationId xmlns:a16="http://schemas.microsoft.com/office/drawing/2014/main" id="{3FD39829-2E23-D941-A57B-B58B1D5E79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83BD39-1E9E-BD46-A575-81BDE180902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4882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96386ACF-D358-A549-9190-12F667238C7B}"/>
              </a:ext>
            </a:extLst>
          </p:cNvPr>
          <p:cNvSpPr>
            <a:spLocks noGrp="1" noRot="1" noChangeAspect="1" noChangeArrowheads="1" noTextEdit="1"/>
          </p:cNvSpPr>
          <p:nvPr>
            <p:ph type="sldImg"/>
          </p:nvPr>
        </p:nvSpPr>
        <p:spPr>
          <a:ln/>
        </p:spPr>
      </p:sp>
      <p:sp>
        <p:nvSpPr>
          <p:cNvPr id="38914" name="备注占位符 2">
            <a:extLst>
              <a:ext uri="{FF2B5EF4-FFF2-40B4-BE49-F238E27FC236}">
                <a16:creationId xmlns:a16="http://schemas.microsoft.com/office/drawing/2014/main" id="{3DAE1F85-FD42-1C47-B2A2-17163F7BA0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Then what medium do we use for permanent storage?</a:t>
            </a:r>
          </a:p>
          <a:p>
            <a:r>
              <a:rPr lang="en-US" altLang="zh-CN">
                <a:latin typeface="Arial" panose="020B0604020202020204" pitchFamily="34" charset="0"/>
              </a:rPr>
              <a:t>a currently popular one is flash, it uses EEPROM, it’s faster yet expensive than magnetic disk;</a:t>
            </a:r>
          </a:p>
          <a:p>
            <a:r>
              <a:rPr lang="en-US" altLang="zh-CN">
                <a:latin typeface="Arial" panose="020B0604020202020204" pitchFamily="34" charset="0"/>
              </a:rPr>
              <a:t>So it is more often used as storage devices in personal mobile devices.</a:t>
            </a:r>
          </a:p>
          <a:p>
            <a:r>
              <a:rPr lang="en-US" altLang="zh-CN">
                <a:latin typeface="Arial" panose="020B0604020202020204" pitchFamily="34" charset="0"/>
              </a:rPr>
              <a:t>Similarly, capacity per flash chip doubles roughly two years.</a:t>
            </a:r>
          </a:p>
          <a:p>
            <a:endParaRPr lang="en-US" altLang="zh-CN">
              <a:latin typeface="Arial" panose="020B0604020202020204" pitchFamily="34" charset="0"/>
            </a:endParaRPr>
          </a:p>
          <a:p>
            <a:endParaRPr lang="zh-CN" altLang="en-US">
              <a:latin typeface="Arial" panose="020B0604020202020204" pitchFamily="34" charset="0"/>
            </a:endParaRPr>
          </a:p>
        </p:txBody>
      </p:sp>
      <p:sp>
        <p:nvSpPr>
          <p:cNvPr id="38915" name="灯片编号占位符 3">
            <a:extLst>
              <a:ext uri="{FF2B5EF4-FFF2-40B4-BE49-F238E27FC236}">
                <a16:creationId xmlns:a16="http://schemas.microsoft.com/office/drawing/2014/main" id="{0FDFD728-AFCF-714B-9E84-8D8B8D33788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AF13E8-7E0C-EB45-A1C5-07A0DC9A16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a:extLst>
              <a:ext uri="{FF2B5EF4-FFF2-40B4-BE49-F238E27FC236}">
                <a16:creationId xmlns:a16="http://schemas.microsoft.com/office/drawing/2014/main" id="{495B80DB-C24C-DC4A-87D6-B1358759FCF0}"/>
              </a:ext>
            </a:extLst>
          </p:cNvPr>
          <p:cNvSpPr>
            <a:spLocks noGrp="1" noRot="1" noChangeAspect="1" noChangeArrowheads="1" noTextEdit="1"/>
          </p:cNvSpPr>
          <p:nvPr>
            <p:ph type="sldImg"/>
          </p:nvPr>
        </p:nvSpPr>
        <p:spPr>
          <a:ln/>
        </p:spPr>
      </p:sp>
      <p:sp>
        <p:nvSpPr>
          <p:cNvPr id="208898" name="Notes Placeholder 2">
            <a:extLst>
              <a:ext uri="{FF2B5EF4-FFF2-40B4-BE49-F238E27FC236}">
                <a16:creationId xmlns:a16="http://schemas.microsoft.com/office/drawing/2014/main" id="{3FB6E89B-CFCB-6B43-AEA0-0A300308C2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Substitute clock cycles in the equation of </a:t>
            </a:r>
            <a:r>
              <a:rPr lang="en-US" altLang="zh-CN" dirty="0" err="1">
                <a:latin typeface="Arial" panose="020B0604020202020204" pitchFamily="34" charset="0"/>
              </a:rPr>
              <a:t>cpu</a:t>
            </a:r>
            <a:r>
              <a:rPr lang="en-US" altLang="zh-CN" dirty="0">
                <a:latin typeface="Arial" panose="020B0604020202020204" pitchFamily="34" charset="0"/>
              </a:rPr>
              <a:t> time with IC x CPI;</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As this formula demonstrates, processor performance is dependent upon three characteristics:</a:t>
            </a:r>
          </a:p>
        </p:txBody>
      </p:sp>
      <p:sp>
        <p:nvSpPr>
          <p:cNvPr id="208899" name="Slide Number Placeholder 3">
            <a:extLst>
              <a:ext uri="{FF2B5EF4-FFF2-40B4-BE49-F238E27FC236}">
                <a16:creationId xmlns:a16="http://schemas.microsoft.com/office/drawing/2014/main" id="{3FD39829-2E23-D941-A57B-B58B1D5E79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83BD39-1E9E-BD46-A575-81BDE180902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76074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Image Placeholder 1">
            <a:extLst>
              <a:ext uri="{FF2B5EF4-FFF2-40B4-BE49-F238E27FC236}">
                <a16:creationId xmlns:a16="http://schemas.microsoft.com/office/drawing/2014/main" id="{AEDCC9FB-9063-9647-9E75-8F1191D7397B}"/>
              </a:ext>
            </a:extLst>
          </p:cNvPr>
          <p:cNvSpPr>
            <a:spLocks noGrp="1" noRot="1" noChangeAspect="1" noChangeArrowheads="1" noTextEdit="1"/>
          </p:cNvSpPr>
          <p:nvPr>
            <p:ph type="sldImg"/>
          </p:nvPr>
        </p:nvSpPr>
        <p:spPr>
          <a:ln/>
        </p:spPr>
      </p:sp>
      <p:sp>
        <p:nvSpPr>
          <p:cNvPr id="214018" name="Notes Placeholder 2">
            <a:extLst>
              <a:ext uri="{FF2B5EF4-FFF2-40B4-BE49-F238E27FC236}">
                <a16:creationId xmlns:a16="http://schemas.microsoft.com/office/drawing/2014/main" id="{DB6F8E31-CE42-9745-9B6D-FB19E6D417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C</a:t>
            </a:r>
            <a:r>
              <a:rPr lang="en-CN" altLang="en-CN">
                <a:latin typeface="Arial" panose="020B0604020202020204" pitchFamily="34" charset="0"/>
              </a:rPr>
              <a:t>lock cycle (or rate), clock cycles per instruction, and instruction count;</a:t>
            </a:r>
          </a:p>
          <a:p>
            <a:endParaRPr lang="en-CN" altLang="en-CN">
              <a:latin typeface="Arial" panose="020B0604020202020204" pitchFamily="34" charset="0"/>
            </a:endParaRPr>
          </a:p>
          <a:p>
            <a:r>
              <a:rPr lang="en-CN" altLang="en-CN">
                <a:latin typeface="Arial" panose="020B0604020202020204" pitchFamily="34" charset="0"/>
              </a:rPr>
              <a:t>It is difficult to change one parameter in compelete isolation from others because the basic technologies involved in changing each characteristic are interdependent. </a:t>
            </a:r>
          </a:p>
        </p:txBody>
      </p:sp>
      <p:sp>
        <p:nvSpPr>
          <p:cNvPr id="214019" name="Slide Number Placeholder 3">
            <a:extLst>
              <a:ext uri="{FF2B5EF4-FFF2-40B4-BE49-F238E27FC236}">
                <a16:creationId xmlns:a16="http://schemas.microsoft.com/office/drawing/2014/main" id="{E84AF24A-5D90-5640-BBAF-1FE189CEA0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9196CF-A7CD-B847-B96C-1EE5CE44826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Image Placeholder 1">
            <a:extLst>
              <a:ext uri="{FF2B5EF4-FFF2-40B4-BE49-F238E27FC236}">
                <a16:creationId xmlns:a16="http://schemas.microsoft.com/office/drawing/2014/main" id="{7D410A1C-8B26-E340-8FD2-9A934E625A70}"/>
              </a:ext>
            </a:extLst>
          </p:cNvPr>
          <p:cNvSpPr>
            <a:spLocks noGrp="1" noRot="1" noChangeAspect="1" noChangeArrowheads="1" noTextEdit="1"/>
          </p:cNvSpPr>
          <p:nvPr>
            <p:ph type="sldImg"/>
          </p:nvPr>
        </p:nvSpPr>
        <p:spPr>
          <a:ln/>
        </p:spPr>
      </p:sp>
      <p:sp>
        <p:nvSpPr>
          <p:cNvPr id="216066" name="Notes Placeholder 2">
            <a:extLst>
              <a:ext uri="{FF2B5EF4-FFF2-40B4-BE49-F238E27FC236}">
                <a16:creationId xmlns:a16="http://schemas.microsoft.com/office/drawing/2014/main" id="{AE10174A-F9BA-6143-A8E0-EB082B2E6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a:t>
            </a:r>
            <a:r>
              <a:rPr lang="en-CN" altLang="en-CN">
                <a:latin typeface="Arial" panose="020B0604020202020204" pitchFamily="34" charset="0"/>
              </a:rPr>
              <a:t>here I</a:t>
            </a:r>
            <a:r>
              <a:rPr lang="en-US" altLang="en-CN">
                <a:latin typeface="Arial" panose="020B0604020202020204" pitchFamily="34" charset="0"/>
              </a:rPr>
              <a:t>Ci represents the number of times instruction i is executed in a program and CPIi represents the average number of clocks per instruction for instruction i. </a:t>
            </a:r>
            <a:endParaRPr lang="en-CN" altLang="en-CN">
              <a:latin typeface="Arial" panose="020B0604020202020204" pitchFamily="34" charset="0"/>
            </a:endParaRPr>
          </a:p>
        </p:txBody>
      </p:sp>
      <p:sp>
        <p:nvSpPr>
          <p:cNvPr id="216067" name="Slide Number Placeholder 3">
            <a:extLst>
              <a:ext uri="{FF2B5EF4-FFF2-40B4-BE49-F238E27FC236}">
                <a16:creationId xmlns:a16="http://schemas.microsoft.com/office/drawing/2014/main" id="{99C6D3FA-929E-9E47-977F-86466ACA99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474D75-F101-1F47-B11C-F12EEB3761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a:extLst>
              <a:ext uri="{FF2B5EF4-FFF2-40B4-BE49-F238E27FC236}">
                <a16:creationId xmlns:a16="http://schemas.microsoft.com/office/drawing/2014/main" id="{0AB9E569-76B1-B448-9FBE-C96F69E44B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040BAB-A541-0047-A86D-E371E68F88B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9138" name="Rectangle 2">
            <a:extLst>
              <a:ext uri="{FF2B5EF4-FFF2-40B4-BE49-F238E27FC236}">
                <a16:creationId xmlns:a16="http://schemas.microsoft.com/office/drawing/2014/main" id="{20AC7116-9534-184A-8E25-2AADE2D30F52}"/>
              </a:ext>
            </a:extLst>
          </p:cNvPr>
          <p:cNvSpPr>
            <a:spLocks noGrp="1" noRot="1" noChangeAspect="1" noChangeArrowheads="1" noTextEdit="1"/>
          </p:cNvSpPr>
          <p:nvPr>
            <p:ph type="sldImg"/>
          </p:nvPr>
        </p:nvSpPr>
        <p:spPr>
          <a:ln/>
        </p:spPr>
      </p:sp>
      <p:sp>
        <p:nvSpPr>
          <p:cNvPr id="219139" name="Rectangle 3">
            <a:extLst>
              <a:ext uri="{FF2B5EF4-FFF2-40B4-BE49-F238E27FC236}">
                <a16:creationId xmlns:a16="http://schemas.microsoft.com/office/drawing/2014/main" id="{1F108BC3-8C65-604F-9616-EDD7E45ADA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teaching content corresponds to the second part of chapter 1.</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幻灯片图像占位符 1">
            <a:extLst>
              <a:ext uri="{FF2B5EF4-FFF2-40B4-BE49-F238E27FC236}">
                <a16:creationId xmlns:a16="http://schemas.microsoft.com/office/drawing/2014/main" id="{4A31CB5B-E9DE-554B-91F7-E70B822D8301}"/>
              </a:ext>
            </a:extLst>
          </p:cNvPr>
          <p:cNvSpPr>
            <a:spLocks noGrp="1" noRot="1" noChangeAspect="1" noChangeArrowheads="1" noTextEdit="1"/>
          </p:cNvSpPr>
          <p:nvPr>
            <p:ph type="sldImg"/>
          </p:nvPr>
        </p:nvSpPr>
        <p:spPr>
          <a:ln/>
        </p:spPr>
      </p:sp>
      <p:sp>
        <p:nvSpPr>
          <p:cNvPr id="222210" name="备注占位符 2">
            <a:extLst>
              <a:ext uri="{FF2B5EF4-FFF2-40B4-BE49-F238E27FC236}">
                <a16:creationId xmlns:a16="http://schemas.microsoft.com/office/drawing/2014/main" id="{13E30566-83D3-2F40-B9A0-D4558E521E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Some seagulls are floating in the ocean, some are hovering in the sky, while some is walking on the edge.</a:t>
            </a:r>
          </a:p>
          <a:p>
            <a:endParaRPr lang="en-US" altLang="zh-CN">
              <a:latin typeface="Arial" panose="020B0604020202020204" pitchFamily="34" charset="0"/>
            </a:endParaRPr>
          </a:p>
          <a:p>
            <a:r>
              <a:rPr lang="en-US" altLang="zh-CN">
                <a:latin typeface="Arial" panose="020B0604020202020204" pitchFamily="34" charset="0"/>
              </a:rPr>
              <a:t>One way or another, just be you.</a:t>
            </a:r>
            <a:endParaRPr lang="zh-CN" altLang="en-US">
              <a:latin typeface="Arial" panose="020B0604020202020204" pitchFamily="34" charset="0"/>
            </a:endParaRPr>
          </a:p>
        </p:txBody>
      </p:sp>
      <p:sp>
        <p:nvSpPr>
          <p:cNvPr id="222211" name="灯片编号占位符 3">
            <a:extLst>
              <a:ext uri="{FF2B5EF4-FFF2-40B4-BE49-F238E27FC236}">
                <a16:creationId xmlns:a16="http://schemas.microsoft.com/office/drawing/2014/main" id="{6C76DE08-A4C2-A248-8062-2E2DCFE927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B8F9B9-6724-7440-94BE-7CA29A7C5D1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F7C2A2D6-86EC-184E-A8FD-0F3542EE0665}"/>
              </a:ext>
            </a:extLst>
          </p:cNvPr>
          <p:cNvSpPr>
            <a:spLocks noGrp="1" noRot="1" noChangeAspect="1" noChangeArrowheads="1" noTextEdit="1"/>
          </p:cNvSpPr>
          <p:nvPr>
            <p:ph type="sldImg"/>
          </p:nvPr>
        </p:nvSpPr>
        <p:spPr>
          <a:ln/>
        </p:spPr>
      </p:sp>
      <p:sp>
        <p:nvSpPr>
          <p:cNvPr id="40962" name="备注占位符 2">
            <a:extLst>
              <a:ext uri="{FF2B5EF4-FFF2-40B4-BE49-F238E27FC236}">
                <a16:creationId xmlns:a16="http://schemas.microsoft.com/office/drawing/2014/main" id="{4CDD9075-C245-624B-A1B0-70C9E0BCBC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For larger-scale permanent data storage, magnetic disk is still the mainstream device.</a:t>
            </a:r>
          </a:p>
          <a:p>
            <a:r>
              <a:rPr lang="en-US" altLang="zh-CN" dirty="0">
                <a:latin typeface="Arial" panose="020B0604020202020204" pitchFamily="34" charset="0"/>
              </a:rPr>
              <a:t>Between 2004 and 2011, Its density doubled every three years; recently, disk improvement has slowed to less than 5% per year.</a:t>
            </a:r>
          </a:p>
          <a:p>
            <a:r>
              <a:rPr lang="en-US" altLang="zh-CN" dirty="0">
                <a:latin typeface="Arial" panose="020B0604020202020204" pitchFamily="34" charset="0"/>
              </a:rPr>
              <a:t>It’s a lot cheaper than flash and dram, but it also has the slowest processing speed.</a:t>
            </a:r>
          </a:p>
          <a:p>
            <a:r>
              <a:rPr lang="en-US" altLang="zh-CN" dirty="0">
                <a:latin typeface="Arial" panose="020B0604020202020204" pitchFamily="34" charset="0"/>
              </a:rPr>
              <a:t>This technology is central to server- and warehouse-scale storage.</a:t>
            </a:r>
            <a:endParaRPr lang="zh-CN" altLang="en-US" dirty="0">
              <a:latin typeface="Arial" panose="020B0604020202020204" pitchFamily="34" charset="0"/>
            </a:endParaRPr>
          </a:p>
        </p:txBody>
      </p:sp>
      <p:sp>
        <p:nvSpPr>
          <p:cNvPr id="40963" name="灯片编号占位符 3">
            <a:extLst>
              <a:ext uri="{FF2B5EF4-FFF2-40B4-BE49-F238E27FC236}">
                <a16:creationId xmlns:a16="http://schemas.microsoft.com/office/drawing/2014/main" id="{E24E34E5-0E3F-C04B-AD96-8EFC273355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830E14-801C-E240-945B-25581146C4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588E49F4-D6FA-B24D-BC9D-C18A253E7C81}"/>
              </a:ext>
            </a:extLst>
          </p:cNvPr>
          <p:cNvSpPr>
            <a:spLocks noGrp="1" noRot="1" noChangeAspect="1" noChangeArrowheads="1" noTextEdit="1"/>
          </p:cNvSpPr>
          <p:nvPr>
            <p:ph type="sldImg"/>
          </p:nvPr>
        </p:nvSpPr>
        <p:spPr>
          <a:ln/>
        </p:spPr>
      </p:sp>
      <p:sp>
        <p:nvSpPr>
          <p:cNvPr id="43010" name="备注占位符 2">
            <a:extLst>
              <a:ext uri="{FF2B5EF4-FFF2-40B4-BE49-F238E27FC236}">
                <a16:creationId xmlns:a16="http://schemas.microsoft.com/office/drawing/2014/main" id="{F1782DBD-AB66-F046-8E95-7D966D91C9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When putting a single computer into the larger context of network, we should also deal with a lot more design challenges like switches and transmission systems.</a:t>
            </a:r>
          </a:p>
          <a:p>
            <a:r>
              <a:rPr lang="en-US" altLang="zh-CN" dirty="0">
                <a:latin typeface="Arial" panose="020B0604020202020204" pitchFamily="34" charset="0"/>
              </a:rPr>
              <a:t>You can find more of their details in the course Computer Networks.</a:t>
            </a:r>
          </a:p>
          <a:p>
            <a:endParaRPr lang="en-US" altLang="zh-CN" dirty="0">
              <a:latin typeface="Arial" panose="020B0604020202020204" pitchFamily="34" charset="0"/>
            </a:endParaRPr>
          </a:p>
          <a:p>
            <a:r>
              <a:rPr lang="en-US" altLang="zh-CN" dirty="0">
                <a:latin typeface="Arial" panose="020B0604020202020204" pitchFamily="34" charset="0"/>
              </a:rPr>
              <a:t>For interested students, trends in networking can be found in Appendix F.</a:t>
            </a:r>
            <a:endParaRPr lang="zh-CN" altLang="en-US" dirty="0">
              <a:latin typeface="Arial" panose="020B0604020202020204" pitchFamily="34" charset="0"/>
            </a:endParaRPr>
          </a:p>
        </p:txBody>
      </p:sp>
      <p:sp>
        <p:nvSpPr>
          <p:cNvPr id="43011" name="灯片编号占位符 3">
            <a:extLst>
              <a:ext uri="{FF2B5EF4-FFF2-40B4-BE49-F238E27FC236}">
                <a16:creationId xmlns:a16="http://schemas.microsoft.com/office/drawing/2014/main" id="{4F686E05-03DC-1044-BC2B-C49004B87A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1BA31B-3852-4B46-BAB2-C1BB6432CC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4A86AAF2-9052-5144-9153-88F403069876}"/>
              </a:ext>
            </a:extLst>
          </p:cNvPr>
          <p:cNvSpPr>
            <a:spLocks noGrp="1" noRot="1" noChangeAspect="1" noChangeArrowheads="1" noTextEdit="1"/>
          </p:cNvSpPr>
          <p:nvPr>
            <p:ph type="sldImg"/>
          </p:nvPr>
        </p:nvSpPr>
        <p:spPr>
          <a:ln/>
        </p:spPr>
      </p:sp>
      <p:sp>
        <p:nvSpPr>
          <p:cNvPr id="45058" name="备注占位符 2">
            <a:extLst>
              <a:ext uri="{FF2B5EF4-FFF2-40B4-BE49-F238E27FC236}">
                <a16:creationId xmlns:a16="http://schemas.microsoft.com/office/drawing/2014/main" id="{66F2F8D7-4559-E043-B02E-AD87CF0FE9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measuring the capacity and performance of the aforementioned computation, storage, and communication technology, we have two metrics to consider:</a:t>
            </a:r>
          </a:p>
          <a:p>
            <a:r>
              <a:rPr lang="en-US" altLang="zh-CN">
                <a:latin typeface="Arial" panose="020B0604020202020204" pitchFamily="34" charset="0"/>
              </a:rPr>
              <a:t>The first one is bandwidth or throughput, it is quantified as the total amount of work done in a given time; it represents the capacity of a device.</a:t>
            </a:r>
            <a:r>
              <a:rPr lang="zh-CN" altLang="en-US">
                <a:latin typeface="Arial" panose="020B0604020202020204" pitchFamily="34" charset="0"/>
              </a:rPr>
              <a:t> </a:t>
            </a:r>
            <a:r>
              <a:rPr lang="en-US" altLang="zh-CN">
                <a:latin typeface="Arial" panose="020B0604020202020204" pitchFamily="34" charset="0"/>
              </a:rPr>
              <a:t>(example: megabytes per second for a disk transfer)</a:t>
            </a:r>
          </a:p>
          <a:p>
            <a:r>
              <a:rPr lang="en-US" altLang="zh-CN">
                <a:latin typeface="Arial" panose="020B0604020202020204" pitchFamily="34" charset="0"/>
              </a:rPr>
              <a:t>The second one is latency or response time, which captures the time span between the start and the completion of an event. It more directly represents the performance of a device. (example, millionseconds for a disk access)</a:t>
            </a:r>
            <a:endParaRPr lang="zh-CN" altLang="en-US">
              <a:latin typeface="Arial" panose="020B0604020202020204" pitchFamily="34" charset="0"/>
            </a:endParaRPr>
          </a:p>
        </p:txBody>
      </p:sp>
      <p:sp>
        <p:nvSpPr>
          <p:cNvPr id="45059" name="灯片编号占位符 3">
            <a:extLst>
              <a:ext uri="{FF2B5EF4-FFF2-40B4-BE49-F238E27FC236}">
                <a16:creationId xmlns:a16="http://schemas.microsoft.com/office/drawing/2014/main" id="{26E73CA8-484B-7749-BC74-FE801401F9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BBE877-9609-BB4E-AF43-8A5DF76EA2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307E4B17-7908-6941-AAF3-A401430787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B7084B-4906-4843-9664-940C54F093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106" name="Rectangle 2">
            <a:extLst>
              <a:ext uri="{FF2B5EF4-FFF2-40B4-BE49-F238E27FC236}">
                <a16:creationId xmlns:a16="http://schemas.microsoft.com/office/drawing/2014/main" id="{F333E1BD-1D29-8B46-8E85-B0206B75EEF0}"/>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54C999BA-8254-8549-87C0-154F53E965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figure plots the relative improvement in bandwidth and latency for technology milestones for microprocessors, memory, networks, and disks.</a:t>
            </a:r>
          </a:p>
          <a:p>
            <a:pPr eaLnBrk="1" hangingPunct="1"/>
            <a:r>
              <a:rPr lang="en-US" altLang="zh-CN" dirty="0">
                <a:latin typeface="Arial" panose="020B0604020202020204" pitchFamily="34" charset="0"/>
              </a:rPr>
              <a:t>Observation: bandwidth improves much more than latency does.</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r>
              <a:rPr lang="en-US" sz="1200" kern="1200" dirty="0">
                <a:solidFill>
                  <a:schemeClr val="tx1"/>
                </a:solidFill>
                <a:effectLst/>
                <a:latin typeface="Arial" charset="0"/>
                <a:ea typeface="宋体" pitchFamily="2" charset="-122"/>
                <a:cs typeface="+mn-cs"/>
              </a:rPr>
              <a:t>Performance is the primary differentiator for microprocessors and networks, so they have seen the greatest gains: 32,000–40,000# in bandwidth and 50–90# in latency. Capacity is generally more important than performance for memory and disks, so capacity has improved more, yet bandwidth advances of 400–2400 # are still much greater than gains in latency of 8–9#. </a:t>
            </a:r>
            <a:endParaRPr lang="en-US" dirty="0"/>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1.9 Log-log plot of bandwidth and latency milestones in Figure 1.10 relative to the first milestone. Note that latency improved 8–91 #, while bandwidth improved about 400–32,000 #. Except for networking, we note that there were modest improvements in latency and bandwidth in the other three technologies in the six years since the last edition: 0%–23% in latency and 23%–70% in bandwidth. Updated from Patterson, D., 2004. Latency lags band- width. </a:t>
            </a:r>
            <a:r>
              <a:rPr lang="en-US" sz="1200" kern="1200" dirty="0" err="1">
                <a:solidFill>
                  <a:schemeClr val="tx1"/>
                </a:solidFill>
                <a:effectLst/>
                <a:latin typeface="Arial" charset="0"/>
                <a:ea typeface="宋体" pitchFamily="2" charset="-122"/>
                <a:cs typeface="+mn-cs"/>
              </a:rPr>
              <a:t>Commun</a:t>
            </a:r>
            <a:r>
              <a:rPr lang="en-US" sz="1200" kern="1200" dirty="0">
                <a:solidFill>
                  <a:schemeClr val="tx1"/>
                </a:solidFill>
                <a:effectLst/>
                <a:latin typeface="Arial" charset="0"/>
                <a:ea typeface="宋体" pitchFamily="2" charset="-122"/>
                <a:cs typeface="+mn-cs"/>
              </a:rPr>
              <a:t>. ACM 47 (10), 71–75. </a:t>
            </a:r>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307E4B17-7908-6941-AAF3-A401430787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B7084B-4906-4843-9664-940C54F093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106" name="Rectangle 2">
            <a:extLst>
              <a:ext uri="{FF2B5EF4-FFF2-40B4-BE49-F238E27FC236}">
                <a16:creationId xmlns:a16="http://schemas.microsoft.com/office/drawing/2014/main" id="{F333E1BD-1D29-8B46-8E85-B0206B75EEF0}"/>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54C999BA-8254-8549-87C0-154F53E965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figure plots the relative improvement in bandwidth and latency for technology milestones for microprocessors, memory, networks, and disks.</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r>
              <a:rPr lang="en-US" sz="1200" kern="1200" dirty="0">
                <a:solidFill>
                  <a:schemeClr val="tx1"/>
                </a:solidFill>
                <a:effectLst/>
                <a:latin typeface="Arial" charset="0"/>
                <a:ea typeface="宋体" pitchFamily="2" charset="-122"/>
                <a:cs typeface="+mn-cs"/>
              </a:rPr>
              <a:t>Performance is the primary differentiator for microprocessors and networks, so they have seen the greatest gains: 32,000–40,000# in bandwidth and 50–90# in latency. Capacity is generally more important than performance for memory and disks, so capacity has improved more, yet bandwidth advances of 400–2400 # are still much greater than gains in latency of 8–9#. </a:t>
            </a:r>
            <a:endParaRPr lang="en-US" dirty="0"/>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1.9 Log-log plot of bandwidth and latency milestones in Figure 1.10 relative to the first milestone. Note that latency improved 8–91 #, while bandwidth improved about 400–32,000 #. Except for networking, we note that there were modest improvements in latency and bandwidth in the other three technologies in the six years since the last edition: 0%–23% in latency and 23%–70% in bandwidth. Updated from Patterson, D., 2004. Latency lags band- width. </a:t>
            </a:r>
            <a:r>
              <a:rPr lang="en-US" sz="1200" kern="1200" dirty="0" err="1">
                <a:solidFill>
                  <a:schemeClr val="tx1"/>
                </a:solidFill>
                <a:effectLst/>
                <a:latin typeface="Arial" charset="0"/>
                <a:ea typeface="宋体" pitchFamily="2" charset="-122"/>
                <a:cs typeface="+mn-cs"/>
              </a:rPr>
              <a:t>Commun</a:t>
            </a:r>
            <a:r>
              <a:rPr lang="en-US" sz="1200" kern="1200" dirty="0">
                <a:solidFill>
                  <a:schemeClr val="tx1"/>
                </a:solidFill>
                <a:effectLst/>
                <a:latin typeface="Arial" charset="0"/>
                <a:ea typeface="宋体" pitchFamily="2" charset="-122"/>
                <a:cs typeface="+mn-cs"/>
              </a:rPr>
              <a:t>. ACM 47 (10), 71–75. </a:t>
            </a:r>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297131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DE4E92F7-18B3-9243-8AA4-53EDBFFF1C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DA985D-94B4-DA42-9244-11718708BF6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154" name="Rectangle 2">
            <a:extLst>
              <a:ext uri="{FF2B5EF4-FFF2-40B4-BE49-F238E27FC236}">
                <a16:creationId xmlns:a16="http://schemas.microsoft.com/office/drawing/2014/main" id="{CDA31BD2-35DF-AB44-B98B-97078C7E32E9}"/>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6FBE74EC-68CC-8C4E-AB14-116224755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Capacity is generally more important than performance for memory and disks</a:t>
            </a:r>
          </a:p>
          <a:p>
            <a:pPr eaLnBrk="1" hangingPunct="1"/>
            <a:r>
              <a:rPr lang="en-US" altLang="zh-CN">
                <a:latin typeface="Arial" panose="020B0604020202020204" pitchFamily="34" charset="0"/>
              </a:rPr>
              <a:t>So capacity has improved most in the past years.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82B9E736-0ECA-F648-8451-131D0FD2902F}"/>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839CD85E-1113-D94B-A87C-A6CD21B725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This figure describes the examples and milestones in more detail.</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1.10 Performance milestones over 25–40 years for microprocessors, memory, networks, and disks. The microprocessor milestones are several generations of IA-32 processors, going from a 16-bit bus, </a:t>
            </a:r>
            <a:r>
              <a:rPr lang="en-US" sz="1200" kern="1200" dirty="0" err="1">
                <a:solidFill>
                  <a:schemeClr val="tx1"/>
                </a:solidFill>
                <a:effectLst/>
                <a:latin typeface="Arial" charset="0"/>
                <a:ea typeface="宋体" pitchFamily="2" charset="-122"/>
                <a:cs typeface="+mn-cs"/>
              </a:rPr>
              <a:t>microcoded</a:t>
            </a:r>
            <a:r>
              <a:rPr lang="en-US" sz="1200" kern="1200" dirty="0">
                <a:solidFill>
                  <a:schemeClr val="tx1"/>
                </a:solidFill>
                <a:effectLst/>
                <a:latin typeface="Arial" charset="0"/>
                <a:ea typeface="宋体" pitchFamily="2" charset="-122"/>
                <a:cs typeface="+mn-cs"/>
              </a:rPr>
              <a:t> 80286 to a 64-bit bus, multicore, out-of-order execution, </a:t>
            </a:r>
            <a:r>
              <a:rPr lang="en-US" sz="1200" kern="1200" dirty="0" err="1">
                <a:solidFill>
                  <a:schemeClr val="tx1"/>
                </a:solidFill>
                <a:effectLst/>
                <a:latin typeface="Arial" charset="0"/>
                <a:ea typeface="宋体" pitchFamily="2" charset="-122"/>
                <a:cs typeface="+mn-cs"/>
              </a:rPr>
              <a:t>superpipelined</a:t>
            </a:r>
            <a:r>
              <a:rPr lang="en-US" sz="1200" kern="1200" dirty="0">
                <a:solidFill>
                  <a:schemeClr val="tx1"/>
                </a:solidFill>
                <a:effectLst/>
                <a:latin typeface="Arial" charset="0"/>
                <a:ea typeface="宋体" pitchFamily="2" charset="-122"/>
                <a:cs typeface="+mn-cs"/>
              </a:rPr>
              <a:t> Core i7. Memory module milestones go from 16-bit- wide, plain DRAM to 64-bit-wide double data rate version 3 synchronous DRAM. Ethernet advanced from 10 </a:t>
            </a:r>
            <a:r>
              <a:rPr lang="en-US" sz="1200" kern="1200" dirty="0" err="1">
                <a:solidFill>
                  <a:schemeClr val="tx1"/>
                </a:solidFill>
                <a:effectLst/>
                <a:latin typeface="Arial" charset="0"/>
                <a:ea typeface="宋体" pitchFamily="2" charset="-122"/>
                <a:cs typeface="+mn-cs"/>
              </a:rPr>
              <a:t>Mbits</a:t>
            </a:r>
            <a:r>
              <a:rPr lang="en-US" sz="1200" kern="1200" dirty="0">
                <a:solidFill>
                  <a:schemeClr val="tx1"/>
                </a:solidFill>
                <a:effectLst/>
                <a:latin typeface="Arial" charset="0"/>
                <a:ea typeface="宋体" pitchFamily="2" charset="-122"/>
                <a:cs typeface="+mn-cs"/>
              </a:rPr>
              <a:t>/s to 400 </a:t>
            </a:r>
            <a:r>
              <a:rPr lang="en-US" sz="1200" kern="1200" dirty="0" err="1">
                <a:solidFill>
                  <a:schemeClr val="tx1"/>
                </a:solidFill>
                <a:effectLst/>
                <a:latin typeface="Arial" charset="0"/>
                <a:ea typeface="宋体" pitchFamily="2" charset="-122"/>
                <a:cs typeface="+mn-cs"/>
              </a:rPr>
              <a:t>Gbits</a:t>
            </a:r>
            <a:r>
              <a:rPr lang="en-US" sz="1200" kern="1200" dirty="0">
                <a:solidFill>
                  <a:schemeClr val="tx1"/>
                </a:solidFill>
                <a:effectLst/>
                <a:latin typeface="Arial" charset="0"/>
                <a:ea typeface="宋体" pitchFamily="2" charset="-122"/>
                <a:cs typeface="+mn-cs"/>
              </a:rPr>
              <a:t>/s. Disk milestones are based on rotation speed, improving from 3600 to 15,000 RPM. Each case is best- casebandwidth,andlatencyisthetimeforasimpleoperationassumingnocontention. </a:t>
            </a:r>
            <a:r>
              <a:rPr lang="en-US" sz="1200" kern="1200" dirty="0" err="1">
                <a:solidFill>
                  <a:schemeClr val="tx1"/>
                </a:solidFill>
                <a:effectLst/>
                <a:latin typeface="Arial" charset="0"/>
                <a:ea typeface="宋体" pitchFamily="2" charset="-122"/>
                <a:cs typeface="+mn-cs"/>
              </a:rPr>
              <a:t>UpdatedfromPatterson,D</a:t>
            </a:r>
            <a:r>
              <a:rPr lang="en-US" sz="1200" kern="1200" dirty="0">
                <a:solidFill>
                  <a:schemeClr val="tx1"/>
                </a:solidFill>
                <a:effectLst/>
                <a:latin typeface="Arial" charset="0"/>
                <a:ea typeface="宋体" pitchFamily="2" charset="-122"/>
                <a:cs typeface="+mn-cs"/>
              </a:rPr>
              <a:t>., 2004. Latency lags bandwidth. </a:t>
            </a:r>
            <a:r>
              <a:rPr lang="en-US" sz="1200" kern="1200" dirty="0" err="1">
                <a:solidFill>
                  <a:schemeClr val="tx1"/>
                </a:solidFill>
                <a:effectLst/>
                <a:latin typeface="Arial" charset="0"/>
                <a:ea typeface="宋体" pitchFamily="2" charset="-122"/>
                <a:cs typeface="+mn-cs"/>
              </a:rPr>
              <a:t>Commun</a:t>
            </a:r>
            <a:r>
              <a:rPr lang="en-US" sz="1200" kern="1200" dirty="0">
                <a:solidFill>
                  <a:schemeClr val="tx1"/>
                </a:solidFill>
                <a:effectLst/>
                <a:latin typeface="Arial" charset="0"/>
                <a:ea typeface="宋体" pitchFamily="2" charset="-122"/>
                <a:cs typeface="+mn-cs"/>
              </a:rPr>
              <a:t>. ACM 47 (10), 71–75. </a:t>
            </a:r>
            <a:endParaRPr lang="en-US" dirty="0"/>
          </a:p>
          <a:p>
            <a:endParaRPr lang="en-CN" altLang="en-CN" dirty="0">
              <a:latin typeface="Arial" panose="020B0604020202020204" pitchFamily="34" charset="0"/>
            </a:endParaRPr>
          </a:p>
        </p:txBody>
      </p:sp>
      <p:sp>
        <p:nvSpPr>
          <p:cNvPr id="51203" name="Slide Number Placeholder 3">
            <a:extLst>
              <a:ext uri="{FF2B5EF4-FFF2-40B4-BE49-F238E27FC236}">
                <a16:creationId xmlns:a16="http://schemas.microsoft.com/office/drawing/2014/main" id="{4BD10F9A-3846-C746-B115-69AB474CC4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6113B8-1832-A94D-A137-D56CF017DD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4CF667E9-980E-E84D-9CC0-3B25ED6083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29512E-F679-EE41-BF4D-21ED6158CC7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0" name="Rectangle 2">
            <a:extLst>
              <a:ext uri="{FF2B5EF4-FFF2-40B4-BE49-F238E27FC236}">
                <a16:creationId xmlns:a16="http://schemas.microsoft.com/office/drawing/2014/main" id="{8208362E-6130-994E-8A05-E423203186E9}"/>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306789DB-DBC1-9E4C-847A-3DEADDB493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First, we’ll walk through how did the trends in computer design evolve?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Why evolve compute design techniques?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toward a better performance, right?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a:extLst>
              <a:ext uri="{FF2B5EF4-FFF2-40B4-BE49-F238E27FC236}">
                <a16:creationId xmlns:a16="http://schemas.microsoft.com/office/drawing/2014/main" id="{B90CBDEE-B19A-D241-8C98-000B075EFC46}"/>
              </a:ext>
            </a:extLst>
          </p:cNvPr>
          <p:cNvSpPr>
            <a:spLocks noGrp="1" noRot="1" noChangeAspect="1" noChangeArrowheads="1" noTextEdit="1"/>
          </p:cNvSpPr>
          <p:nvPr>
            <p:ph type="sldImg"/>
          </p:nvPr>
        </p:nvSpPr>
        <p:spPr>
          <a:ln/>
        </p:spPr>
      </p:sp>
      <p:sp>
        <p:nvSpPr>
          <p:cNvPr id="53250" name="备注占位符 2">
            <a:extLst>
              <a:ext uri="{FF2B5EF4-FFF2-40B4-BE49-F238E27FC236}">
                <a16:creationId xmlns:a16="http://schemas.microsoft.com/office/drawing/2014/main" id="{03FC3B49-9C76-3C48-A022-6B6CC91C20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Finally, let’s discuss a bit more about the fundamental component/unit on chip, i.e., transistor.</a:t>
            </a:r>
          </a:p>
          <a:p>
            <a:r>
              <a:rPr lang="en-US" altLang="zh-CN">
                <a:latin typeface="Arial" panose="020B0604020202020204" pitchFamily="34" charset="0"/>
              </a:rPr>
              <a:t>Transistor becomes smaller and smaller, while its performance keeps improving.</a:t>
            </a:r>
          </a:p>
          <a:p>
            <a:r>
              <a:rPr lang="en-US" altLang="zh-CN">
                <a:latin typeface="Arial" panose="020B0604020202020204" pitchFamily="34" charset="0"/>
              </a:rPr>
              <a:t>The reason is that when transistor size shrinks, wires connecting transistors get shorter; this accelerates data transmission speed.</a:t>
            </a:r>
          </a:p>
          <a:p>
            <a:r>
              <a:rPr lang="en-US" altLang="zh-CN">
                <a:latin typeface="Arial" panose="020B0604020202020204" pitchFamily="34" charset="0"/>
              </a:rPr>
              <a:t>Moreover, when transistor shrinks, a chip can hold more transistors, which further improves the performance.</a:t>
            </a:r>
          </a:p>
          <a:p>
            <a:endParaRPr lang="en-US" altLang="zh-CN">
              <a:latin typeface="Arial" panose="020B0604020202020204" pitchFamily="34" charset="0"/>
            </a:endParaRPr>
          </a:p>
          <a:p>
            <a:r>
              <a:rPr lang="en-US" altLang="en-CN">
                <a:latin typeface="Arial" panose="020B0604020202020204" pitchFamily="34" charset="0"/>
                <a:hlinkClick r:id="rId3"/>
              </a:rPr>
              <a:t>http://spiroprojects.com/blog/cat-view-more.php?blogname=Feature-Size-of-Transistors&amp;id=483</a:t>
            </a:r>
            <a:endParaRPr lang="zh-CN" altLang="en-US">
              <a:latin typeface="Arial" panose="020B0604020202020204" pitchFamily="34" charset="0"/>
            </a:endParaRPr>
          </a:p>
        </p:txBody>
      </p:sp>
      <p:sp>
        <p:nvSpPr>
          <p:cNvPr id="53251" name="灯片编号占位符 3">
            <a:extLst>
              <a:ext uri="{FF2B5EF4-FFF2-40B4-BE49-F238E27FC236}">
                <a16:creationId xmlns:a16="http://schemas.microsoft.com/office/drawing/2014/main" id="{3C976BD0-C11F-5243-8DF4-08C74023C3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AD14AF-33DC-584B-9A0E-8E6EBA395A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a:extLst>
              <a:ext uri="{FF2B5EF4-FFF2-40B4-BE49-F238E27FC236}">
                <a16:creationId xmlns:a16="http://schemas.microsoft.com/office/drawing/2014/main" id="{8F50551D-986C-3447-B21F-885F76CC3DCC}"/>
              </a:ext>
            </a:extLst>
          </p:cNvPr>
          <p:cNvSpPr>
            <a:spLocks noGrp="1" noRot="1" noChangeAspect="1" noChangeArrowheads="1" noTextEdit="1"/>
          </p:cNvSpPr>
          <p:nvPr>
            <p:ph type="sldImg"/>
          </p:nvPr>
        </p:nvSpPr>
        <p:spPr>
          <a:ln/>
        </p:spPr>
      </p:sp>
      <p:sp>
        <p:nvSpPr>
          <p:cNvPr id="55298" name="备注占位符 2">
            <a:extLst>
              <a:ext uri="{FF2B5EF4-FFF2-40B4-BE49-F238E27FC236}">
                <a16:creationId xmlns:a16="http://schemas.microsoft.com/office/drawing/2014/main" id="{4A07FCD9-B5FE-FF4D-A351-57F32503C2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Finally, let’s discuss a bit more about the fundamental component/unit on chip, i.e., transistor.</a:t>
            </a:r>
          </a:p>
          <a:p>
            <a:r>
              <a:rPr lang="en-US" altLang="zh-CN" dirty="0">
                <a:latin typeface="Arial" panose="020B0604020202020204" pitchFamily="34" charset="0"/>
              </a:rPr>
              <a:t>Transistor becomes smaller and smaller, while its performance keeps improving.</a:t>
            </a:r>
          </a:p>
          <a:p>
            <a:r>
              <a:rPr lang="en-US" altLang="zh-CN" dirty="0">
                <a:latin typeface="Arial" panose="020B0604020202020204" pitchFamily="34" charset="0"/>
              </a:rPr>
              <a:t>The reason is that when transistor size shrinks, wires connecting transistors get shorter; this accelerates data transmission speed.</a:t>
            </a:r>
          </a:p>
          <a:p>
            <a:r>
              <a:rPr lang="en-US" altLang="zh-CN" dirty="0">
                <a:latin typeface="Arial" panose="020B0604020202020204" pitchFamily="34" charset="0"/>
              </a:rPr>
              <a:t>Moreover, when transistor shrinks, a chip can hold more transistor, which further improves the performance.</a:t>
            </a:r>
          </a:p>
          <a:p>
            <a:endParaRPr lang="en-US" altLang="zh-CN" dirty="0">
              <a:latin typeface="Arial" panose="020B0604020202020204" pitchFamily="34" charset="0"/>
            </a:endParaRPr>
          </a:p>
          <a:p>
            <a:r>
              <a:rPr lang="en-US" altLang="zh-CN" dirty="0">
                <a:latin typeface="Arial" panose="020B0604020202020204" pitchFamily="34" charset="0"/>
              </a:rPr>
              <a:t>RC Delay: Bottleneck To Scaling </a:t>
            </a:r>
            <a:r>
              <a:rPr lang="en-US" altLang="en-CN" dirty="0">
                <a:latin typeface="Arial" panose="020B0604020202020204" pitchFamily="34" charset="0"/>
                <a:hlinkClick r:id="rId3"/>
              </a:rPr>
              <a:t>https://semiengineering.com/rc-delay-bottleneck-to-scaling/#:~:text=RC%20delay%20%3D%20the%20delay%20in,functional%2C%20mobile%20consumer%20electronic%20devices.</a:t>
            </a:r>
            <a:endParaRPr lang="en-US" altLang="en-CN" dirty="0">
              <a:latin typeface="Arial" panose="020B0604020202020204" pitchFamily="34" charset="0"/>
            </a:endParaRPr>
          </a:p>
          <a:p>
            <a:r>
              <a:rPr lang="en-US" altLang="zh-CN" dirty="0">
                <a:latin typeface="Arial" panose="020B0604020202020204" pitchFamily="34" charset="0"/>
              </a:rPr>
              <a:t>Resistive-capacitive delay, or RC delay, hinders the further increasing of speed in microelectronic integrated circuits. https://</a:t>
            </a:r>
            <a:r>
              <a:rPr lang="en-US" altLang="zh-CN" dirty="0" err="1">
                <a:latin typeface="Arial" panose="020B0604020202020204" pitchFamily="34" charset="0"/>
              </a:rPr>
              <a:t>en.wikipedia.org</a:t>
            </a:r>
            <a:r>
              <a:rPr lang="en-US" altLang="zh-CN" dirty="0">
                <a:latin typeface="Arial" panose="020B0604020202020204" pitchFamily="34" charset="0"/>
              </a:rPr>
              <a:t>/wiki/</a:t>
            </a:r>
            <a:r>
              <a:rPr lang="en-US" altLang="zh-CN" dirty="0" err="1">
                <a:latin typeface="Arial" panose="020B0604020202020204" pitchFamily="34" charset="0"/>
              </a:rPr>
              <a:t>RC_time_constant</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55299" name="灯片编号占位符 3">
            <a:extLst>
              <a:ext uri="{FF2B5EF4-FFF2-40B4-BE49-F238E27FC236}">
                <a16:creationId xmlns:a16="http://schemas.microsoft.com/office/drawing/2014/main" id="{411E1317-D554-1944-A6DD-FC12675AEC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416FB8-06A2-4445-8971-F86CA40A1D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4DF73C8F-12C7-9940-9C2F-FD90EEC276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5AB423-372B-BE4C-A70A-3DA5556E02E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6" name="Rectangle 2">
            <a:extLst>
              <a:ext uri="{FF2B5EF4-FFF2-40B4-BE49-F238E27FC236}">
                <a16:creationId xmlns:a16="http://schemas.microsoft.com/office/drawing/2014/main" id="{7809278E-D5C8-924C-98D7-141A842A9C4A}"/>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C18EBAC4-9E14-8E46-B81A-F9C3DC2FE6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let’s move to the second aspect: power and energy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C5F4D1CC-BB04-CC4B-97B3-6C04F20E41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D00FD-53E8-9F42-8558-64CB7EEB755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4" name="Rectangle 2">
            <a:extLst>
              <a:ext uri="{FF2B5EF4-FFF2-40B4-BE49-F238E27FC236}">
                <a16:creationId xmlns:a16="http://schemas.microsoft.com/office/drawing/2014/main" id="{47642E9B-A660-8246-B7F7-69D1F5AA96E6}"/>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9327DC39-A796-6748-9493-E94E0410EF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9A33907A-DD25-9648-8863-D0530CBF9B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7317DD-A3A3-4949-99B7-201D0B36296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2" name="Rectangle 2">
            <a:extLst>
              <a:ext uri="{FF2B5EF4-FFF2-40B4-BE49-F238E27FC236}">
                <a16:creationId xmlns:a16="http://schemas.microsoft.com/office/drawing/2014/main" id="{AB2810C8-A9CB-284C-ABD6-94FBDEC170E7}"/>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9830E293-78C9-2747-BE4D-C0BCB200B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a:extLst>
              <a:ext uri="{FF2B5EF4-FFF2-40B4-BE49-F238E27FC236}">
                <a16:creationId xmlns:a16="http://schemas.microsoft.com/office/drawing/2014/main" id="{175C302B-B0DB-7C43-8341-4CFED2361E9C}"/>
              </a:ext>
            </a:extLst>
          </p:cNvPr>
          <p:cNvSpPr>
            <a:spLocks noGrp="1" noRot="1" noChangeAspect="1" noChangeArrowheads="1" noTextEdit="1"/>
          </p:cNvSpPr>
          <p:nvPr>
            <p:ph type="sldImg"/>
          </p:nvPr>
        </p:nvSpPr>
        <p:spPr>
          <a:ln/>
        </p:spPr>
      </p:sp>
      <p:sp>
        <p:nvSpPr>
          <p:cNvPr id="63490" name="备注占位符 2">
            <a:extLst>
              <a:ext uri="{FF2B5EF4-FFF2-40B4-BE49-F238E27FC236}">
                <a16:creationId xmlns:a16="http://schemas.microsoft.com/office/drawing/2014/main" id="{49CD06E0-D6F0-B24D-86B4-B022EEB828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First, how to measure them?</a:t>
            </a:r>
          </a:p>
          <a:p>
            <a:pPr eaLnBrk="1" hangingPunct="1"/>
            <a:r>
              <a:rPr lang="en-US" altLang="zh-CN" dirty="0">
                <a:latin typeface="Arial" panose="020B0604020202020204" pitchFamily="34" charset="0"/>
              </a:rPr>
              <a:t>The unit for measuring power is watt, while the unit for energy is joule</a:t>
            </a:r>
          </a:p>
          <a:p>
            <a:pPr eaLnBrk="1" hangingPunct="1"/>
            <a:r>
              <a:rPr lang="en-US" altLang="zh-CN" dirty="0">
                <a:latin typeface="Arial" panose="020B0604020202020204" pitchFamily="34" charset="0"/>
              </a:rPr>
              <a:t>Actually, power is energy per unit time;</a:t>
            </a:r>
          </a:p>
          <a:p>
            <a:pPr eaLnBrk="1" hangingPunct="1"/>
            <a:r>
              <a:rPr lang="en-US" altLang="zh-CN" dirty="0">
                <a:latin typeface="Arial" panose="020B0604020202020204" pitchFamily="34" charset="0"/>
              </a:rPr>
              <a:t>In other words, energy to execute a workload equals to avg power times execution time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In general, energy is always a better metric because it is tied to a specific task and the time required for that task.</a:t>
            </a:r>
          </a:p>
          <a:p>
            <a:pPr eaLnBrk="1" hangingPunct="1"/>
            <a:r>
              <a:rPr lang="en-US" altLang="zh-CN" dirty="0">
                <a:latin typeface="Arial" panose="020B0604020202020204" pitchFamily="34" charset="0"/>
              </a:rPr>
              <a:t>Thus, if we want to know which of two processors is more efficient for a given task, we need to compare energy consumption (not power) for executing the task.</a:t>
            </a:r>
          </a:p>
        </p:txBody>
      </p:sp>
      <p:sp>
        <p:nvSpPr>
          <p:cNvPr id="63491" name="灯片编号占位符 3">
            <a:extLst>
              <a:ext uri="{FF2B5EF4-FFF2-40B4-BE49-F238E27FC236}">
                <a16:creationId xmlns:a16="http://schemas.microsoft.com/office/drawing/2014/main" id="{094FCA9C-B970-F149-A412-CB536A126D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A2A2C1-468C-3349-87D6-AF9041C504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a:extLst>
              <a:ext uri="{FF2B5EF4-FFF2-40B4-BE49-F238E27FC236}">
                <a16:creationId xmlns:a16="http://schemas.microsoft.com/office/drawing/2014/main" id="{9E6F7929-7778-064C-9C2F-F9B9C9E0AA37}"/>
              </a:ext>
            </a:extLst>
          </p:cNvPr>
          <p:cNvSpPr>
            <a:spLocks noGrp="1" noRot="1" noChangeAspect="1" noChangeArrowheads="1" noTextEdit="1"/>
          </p:cNvSpPr>
          <p:nvPr>
            <p:ph type="sldImg"/>
          </p:nvPr>
        </p:nvSpPr>
        <p:spPr>
          <a:ln/>
        </p:spPr>
      </p:sp>
      <p:sp>
        <p:nvSpPr>
          <p:cNvPr id="65538" name="备注占位符 2">
            <a:extLst>
              <a:ext uri="{FF2B5EF4-FFF2-40B4-BE49-F238E27FC236}">
                <a16:creationId xmlns:a16="http://schemas.microsoft.com/office/drawing/2014/main" id="{2F400E4C-9EE0-F343-B523-E05F4918F2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Let’s use an example to better understand the relation between power and energy.</a:t>
            </a:r>
          </a:p>
          <a:p>
            <a:endParaRPr lang="en-US" altLang="zh-CN">
              <a:latin typeface="Arial" panose="020B0604020202020204" pitchFamily="34" charset="0"/>
            </a:endParaRPr>
          </a:p>
        </p:txBody>
      </p:sp>
      <p:sp>
        <p:nvSpPr>
          <p:cNvPr id="65539" name="灯片编号占位符 3">
            <a:extLst>
              <a:ext uri="{FF2B5EF4-FFF2-40B4-BE49-F238E27FC236}">
                <a16:creationId xmlns:a16="http://schemas.microsoft.com/office/drawing/2014/main" id="{D0E53C9F-CF1D-424B-9E39-E546858D17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52FFB2-F88B-DC48-9ACA-EEBCCB4D3E9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a:extLst>
              <a:ext uri="{FF2B5EF4-FFF2-40B4-BE49-F238E27FC236}">
                <a16:creationId xmlns:a16="http://schemas.microsoft.com/office/drawing/2014/main" id="{DE9DCF0C-E90E-904E-98CC-6159E96017AF}"/>
              </a:ext>
            </a:extLst>
          </p:cNvPr>
          <p:cNvSpPr>
            <a:spLocks noGrp="1" noRot="1" noChangeAspect="1" noChangeArrowheads="1" noTextEdit="1"/>
          </p:cNvSpPr>
          <p:nvPr>
            <p:ph type="sldImg"/>
          </p:nvPr>
        </p:nvSpPr>
        <p:spPr>
          <a:ln/>
        </p:spPr>
      </p:sp>
      <p:sp>
        <p:nvSpPr>
          <p:cNvPr id="67586" name="备注占位符 2">
            <a:extLst>
              <a:ext uri="{FF2B5EF4-FFF2-40B4-BE49-F238E27FC236}">
                <a16:creationId xmlns:a16="http://schemas.microsoft.com/office/drawing/2014/main" id="{FCA077A7-E64E-FF4B-A3EB-A0A4AB78B7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Using the calculation method of energy, we can derive that </a:t>
            </a:r>
            <a:r>
              <a:rPr lang="en-US" altLang="zh-CN" dirty="0" err="1">
                <a:latin typeface="Arial" panose="020B0604020202020204" pitchFamily="34" charset="0"/>
              </a:rPr>
              <a:t>energyconsumptionA</a:t>
            </a:r>
            <a:r>
              <a:rPr lang="en-US" altLang="zh-CN" dirty="0">
                <a:latin typeface="Arial" panose="020B0604020202020204" pitchFamily="34" charset="0"/>
              </a:rPr>
              <a:t> is less than </a:t>
            </a:r>
            <a:r>
              <a:rPr lang="en-US" altLang="zh-CN" dirty="0" err="1">
                <a:latin typeface="Arial" panose="020B0604020202020204" pitchFamily="34" charset="0"/>
              </a:rPr>
              <a:t>energyconsumptionB</a:t>
            </a:r>
            <a:r>
              <a:rPr lang="en-US" altLang="zh-CN" dirty="0">
                <a:latin typeface="Arial" panose="020B0604020202020204" pitchFamily="34" charset="0"/>
              </a:rPr>
              <a:t>,</a:t>
            </a:r>
          </a:p>
          <a:p>
            <a:r>
              <a:rPr lang="en-US" altLang="zh-CN" dirty="0">
                <a:latin typeface="Arial" panose="020B0604020202020204" pitchFamily="34" charset="0"/>
              </a:rPr>
              <a:t>In this sense, we say that A is more efficient;</a:t>
            </a:r>
          </a:p>
        </p:txBody>
      </p:sp>
      <p:sp>
        <p:nvSpPr>
          <p:cNvPr id="67587" name="灯片编号占位符 3">
            <a:extLst>
              <a:ext uri="{FF2B5EF4-FFF2-40B4-BE49-F238E27FC236}">
                <a16:creationId xmlns:a16="http://schemas.microsoft.com/office/drawing/2014/main" id="{0281DE50-3064-E04C-B819-2FE61864D5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B9CA18-4AD6-2B47-BC79-B65D7E66FB5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50A76F44-3200-A94B-B888-F34C1310D4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9B36EA-68C3-1D46-AA19-2B02847D53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4" name="Rectangle 2">
            <a:extLst>
              <a:ext uri="{FF2B5EF4-FFF2-40B4-BE49-F238E27FC236}">
                <a16:creationId xmlns:a16="http://schemas.microsoft.com/office/drawing/2014/main" id="{D4405B61-4C7C-A24D-9816-15F4FF0961E6}"/>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483DC61D-4936-7340-BB33-84B4AA4EF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where does the energy go within a microprocessor?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B51C72D8-F2B4-1B42-BBD4-6421AD098A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C75806-F9D1-A04C-AFFF-4024D8E747B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2" name="Rectangle 2">
            <a:extLst>
              <a:ext uri="{FF2B5EF4-FFF2-40B4-BE49-F238E27FC236}">
                <a16:creationId xmlns:a16="http://schemas.microsoft.com/office/drawing/2014/main" id="{18BBE98C-6572-2442-A5AA-92AB1BE59E88}"/>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21C5C7EB-4B0D-6444-A1AF-16E59E7034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It is mainly for switching transistors, that is, energizing pulse of the logic transition.</a:t>
            </a:r>
          </a:p>
          <a:p>
            <a:pPr eaLnBrk="1" hangingPunct="1"/>
            <a:r>
              <a:rPr lang="en-US" altLang="zh-CN">
                <a:latin typeface="Arial" panose="020B0604020202020204" pitchFamily="34" charset="0"/>
              </a:rPr>
              <a:t>Such Dynamic energy </a:t>
            </a:r>
            <a:r>
              <a:rPr lang="en-US" altLang="zh-CN" b="1">
                <a:latin typeface="Arial" panose="020B0604020202020204" pitchFamily="34" charset="0"/>
              </a:rPr>
              <a:t>is proportional to </a:t>
            </a:r>
            <a:r>
              <a:rPr lang="en-US" altLang="zh-CN">
                <a:latin typeface="Arial" panose="020B0604020202020204" pitchFamily="34" charset="0"/>
              </a:rPr>
              <a:t>the product of the capacitive load and the square of the voltage.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B6DE94DA-C275-1A49-A702-9176F1222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76FA57-35FD-A148-9021-632E1D5EE2C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8" name="Rectangle 2">
            <a:extLst>
              <a:ext uri="{FF2B5EF4-FFF2-40B4-BE49-F238E27FC236}">
                <a16:creationId xmlns:a16="http://schemas.microsoft.com/office/drawing/2014/main" id="{71AC2101-FD0A-444D-9025-88903348359B}"/>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86B76763-56AE-E34E-B9C5-495BA43EF1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And this, is exactly the core of quantitative approach, that is, performance-driven;</a:t>
            </a:r>
          </a:p>
          <a:p>
            <a:pPr eaLnBrk="1" hangingPunct="1"/>
            <a:endParaRPr lang="en-US" altLang="zh-CN" dirty="0">
              <a:latin typeface="Arial" panose="020B0604020202020204" pitchFamily="34" charset="0"/>
            </a:endParaRPr>
          </a:p>
          <a:p>
            <a:pPr eaLnBrk="1" hangingPunct="1"/>
            <a:r>
              <a:rPr lang="en-US" altLang="en-CN" dirty="0">
                <a:latin typeface="Arial" panose="020B0604020202020204" pitchFamily="34" charset="0"/>
              </a:rPr>
              <a:t>Quantitative research</a:t>
            </a:r>
            <a:endParaRPr lang="en-US" altLang="zh-CN" dirty="0">
              <a:latin typeface="Arial" panose="020B0604020202020204" pitchFamily="34" charset="0"/>
            </a:endParaRPr>
          </a:p>
          <a:p>
            <a:pPr eaLnBrk="1" hangingPunct="1"/>
            <a:r>
              <a:rPr lang="en-US" altLang="zh-CN" dirty="0">
                <a:latin typeface="Arial" panose="020B0604020202020204" pitchFamily="34" charset="0"/>
              </a:rPr>
              <a:t>“</a:t>
            </a:r>
            <a:r>
              <a:rPr lang="en-US" altLang="en-CN" dirty="0">
                <a:latin typeface="Arial" panose="020B0604020202020204" pitchFamily="34" charset="0"/>
              </a:rPr>
              <a:t>In natural and social sciences, and maybe in other fields, quantitative research is the systematic empirical investigation of observable phenomena via statistical, mathematical, or computational techniques.</a:t>
            </a:r>
            <a:r>
              <a:rPr lang="en-US" altLang="zh-CN" dirty="0">
                <a:latin typeface="Arial" panose="020B0604020202020204" pitchFamily="34" charset="0"/>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a:extLst>
              <a:ext uri="{FF2B5EF4-FFF2-40B4-BE49-F238E27FC236}">
                <a16:creationId xmlns:a16="http://schemas.microsoft.com/office/drawing/2014/main" id="{88E63B0C-D26A-E541-ACD7-2C74BD9A40FF}"/>
              </a:ext>
            </a:extLst>
          </p:cNvPr>
          <p:cNvSpPr>
            <a:spLocks noGrp="1" noRot="1" noChangeAspect="1" noChangeArrowheads="1" noTextEdit="1"/>
          </p:cNvSpPr>
          <p:nvPr>
            <p:ph type="sldImg"/>
          </p:nvPr>
        </p:nvSpPr>
        <p:spPr>
          <a:ln/>
        </p:spPr>
      </p:sp>
      <p:sp>
        <p:nvSpPr>
          <p:cNvPr id="73730" name="备注占位符 2">
            <a:extLst>
              <a:ext uri="{FF2B5EF4-FFF2-40B4-BE49-F238E27FC236}">
                <a16:creationId xmlns:a16="http://schemas.microsoft.com/office/drawing/2014/main" id="{023A7283-9176-F345-ACCD-FD659C9C2D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3731" name="灯片编号占位符 3">
            <a:extLst>
              <a:ext uri="{FF2B5EF4-FFF2-40B4-BE49-F238E27FC236}">
                <a16:creationId xmlns:a16="http://schemas.microsoft.com/office/drawing/2014/main" id="{AAF75B88-F545-0542-82BB-EB1F65B82C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2219CB-99F9-B840-852B-1F975C20EA7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2C06B65D-F8E5-0C44-87C7-C7E11C742DC1}"/>
              </a:ext>
            </a:extLst>
          </p:cNvPr>
          <p:cNvSpPr>
            <a:spLocks noGrp="1" noRot="1" noChangeAspect="1" noChangeArrowheads="1" noTextEdit="1"/>
          </p:cNvSpPr>
          <p:nvPr>
            <p:ph type="sldImg"/>
          </p:nvPr>
        </p:nvSpPr>
        <p:spPr>
          <a:ln/>
        </p:spPr>
      </p:sp>
      <p:sp>
        <p:nvSpPr>
          <p:cNvPr id="75778" name="备注占位符 2">
            <a:extLst>
              <a:ext uri="{FF2B5EF4-FFF2-40B4-BE49-F238E27FC236}">
                <a16:creationId xmlns:a16="http://schemas.microsoft.com/office/drawing/2014/main" id="{694383D4-D572-F147-B1F8-70A5C8E5B6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5779" name="灯片编号占位符 3">
            <a:extLst>
              <a:ext uri="{FF2B5EF4-FFF2-40B4-BE49-F238E27FC236}">
                <a16:creationId xmlns:a16="http://schemas.microsoft.com/office/drawing/2014/main" id="{74437E46-145E-9F47-87BC-66D7068698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857741-8D39-A945-9D93-AFCE772829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a:extLst>
              <a:ext uri="{FF2B5EF4-FFF2-40B4-BE49-F238E27FC236}">
                <a16:creationId xmlns:a16="http://schemas.microsoft.com/office/drawing/2014/main" id="{9B6287CF-1EF1-8B48-B91D-5EADF9B353EA}"/>
              </a:ext>
            </a:extLst>
          </p:cNvPr>
          <p:cNvSpPr>
            <a:spLocks noGrp="1" noRot="1" noChangeAspect="1" noChangeArrowheads="1" noTextEdit="1"/>
          </p:cNvSpPr>
          <p:nvPr>
            <p:ph type="sldImg"/>
          </p:nvPr>
        </p:nvSpPr>
        <p:spPr>
          <a:ln/>
        </p:spPr>
      </p:sp>
      <p:sp>
        <p:nvSpPr>
          <p:cNvPr id="77826" name="备注占位符 2">
            <a:extLst>
              <a:ext uri="{FF2B5EF4-FFF2-40B4-BE49-F238E27FC236}">
                <a16:creationId xmlns:a16="http://schemas.microsoft.com/office/drawing/2014/main" id="{B4224805-B9C9-304E-82F1-CE7B9121E8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7827" name="灯片编号占位符 3">
            <a:extLst>
              <a:ext uri="{FF2B5EF4-FFF2-40B4-BE49-F238E27FC236}">
                <a16:creationId xmlns:a16="http://schemas.microsoft.com/office/drawing/2014/main" id="{0453AE29-B27A-D249-BEA9-91FCDF8CB7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40346B-04EE-4F40-B888-DC86BF32598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A37C7643-2B76-C944-B1CF-05CD720FA2A2}"/>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4D0F7698-8B2E-044D-8DB4-397F2711F7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Figure1.11 Growth</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clock</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rate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microprocessors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Figure1.1.</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Between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1978</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1986,</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clock</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rate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improved less than 15% per year while performance improved by 22% per year. During the “renaissance period” of 52% per- </a:t>
            </a:r>
            <a:r>
              <a:rPr lang="en-US" sz="1200" kern="1200" dirty="0" err="1">
                <a:solidFill>
                  <a:schemeClr val="tx1"/>
                </a:solidFill>
                <a:effectLst/>
                <a:latin typeface="Arial" charset="0"/>
                <a:ea typeface="宋体" pitchFamily="2" charset="-122"/>
                <a:cs typeface="+mn-cs"/>
              </a:rPr>
              <a:t>formance</a:t>
            </a:r>
            <a:r>
              <a:rPr lang="en-US" sz="1200" kern="1200" dirty="0">
                <a:solidFill>
                  <a:schemeClr val="tx1"/>
                </a:solidFill>
                <a:effectLst/>
                <a:latin typeface="Arial" charset="0"/>
                <a:ea typeface="宋体" pitchFamily="2" charset="-122"/>
                <a:cs typeface="+mn-cs"/>
              </a:rPr>
              <a:t> improvement per year between 1986 and 2003, clock rates shot up almost 40% per year. Since then, the clock rate has been nearly flat, growing at less than 2% per year, while single processor performance improved recently at just 3.5% per year. </a:t>
            </a:r>
            <a:endParaRPr lang="en-US" dirty="0"/>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Given the preceding equation, you would expect clock frequency growth to slow down if we can’t reduce voltage or increase power per chip. Figure 1.11 shows that this has indeed been the case since 2003, even for the microprocessors in Figure 1.1 that were the highest performers each year. Note that this period of flatter clock rates corresponds to the period of slow performance improvement range in Figure 1.1. </a:t>
            </a:r>
            <a:endParaRPr lang="en-US" dirty="0"/>
          </a:p>
          <a:p>
            <a:endParaRPr lang="zh-CN" altLang="en-US" dirty="0">
              <a:latin typeface="Arial" panose="020B0604020202020204" pitchFamily="34" charset="0"/>
            </a:endParaRPr>
          </a:p>
        </p:txBody>
      </p:sp>
      <p:sp>
        <p:nvSpPr>
          <p:cNvPr id="79875" name="灯片编号占位符 3">
            <a:extLst>
              <a:ext uri="{FF2B5EF4-FFF2-40B4-BE49-F238E27FC236}">
                <a16:creationId xmlns:a16="http://schemas.microsoft.com/office/drawing/2014/main" id="{C03B794F-C771-C443-BA25-4BE42AB060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EB4EB9-0289-6643-82D4-05C91AD9A5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a:extLst>
              <a:ext uri="{FF2B5EF4-FFF2-40B4-BE49-F238E27FC236}">
                <a16:creationId xmlns:a16="http://schemas.microsoft.com/office/drawing/2014/main" id="{A11F24DA-6902-4A44-88D9-876CB44CC8A9}"/>
              </a:ext>
            </a:extLst>
          </p:cNvPr>
          <p:cNvSpPr>
            <a:spLocks noGrp="1" noRot="1" noChangeAspect="1" noChangeArrowheads="1" noTextEdit="1"/>
          </p:cNvSpPr>
          <p:nvPr>
            <p:ph type="sldImg"/>
          </p:nvPr>
        </p:nvSpPr>
        <p:spPr>
          <a:ln/>
        </p:spPr>
      </p:sp>
      <p:sp>
        <p:nvSpPr>
          <p:cNvPr id="81922" name="备注占位符 2">
            <a:extLst>
              <a:ext uri="{FF2B5EF4-FFF2-40B4-BE49-F238E27FC236}">
                <a16:creationId xmlns:a16="http://schemas.microsoft.com/office/drawing/2014/main" id="{FEFA4D83-7CD8-364B-9872-E882CCA22E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power to keep a transistor active can be quantified like this.</a:t>
            </a:r>
          </a:p>
          <a:p>
            <a:r>
              <a:rPr lang="en-US" altLang="zh-CN">
                <a:latin typeface="Arial" panose="020B0604020202020204" pitchFamily="34" charset="0"/>
              </a:rPr>
              <a:t>As the expression demonstrates, for a fixed task, slowing clock rate / frequency reduces power;</a:t>
            </a:r>
          </a:p>
          <a:p>
            <a:r>
              <a:rPr lang="en-US" altLang="zh-CN">
                <a:latin typeface="Arial" panose="020B0604020202020204" pitchFamily="34" charset="0"/>
              </a:rPr>
              <a:t>However, it does not necessarily reduce energy.</a:t>
            </a:r>
            <a:endParaRPr lang="zh-CN" altLang="en-US">
              <a:latin typeface="Arial" panose="020B0604020202020204" pitchFamily="34" charset="0"/>
            </a:endParaRPr>
          </a:p>
        </p:txBody>
      </p:sp>
      <p:sp>
        <p:nvSpPr>
          <p:cNvPr id="81923" name="灯片编号占位符 3">
            <a:extLst>
              <a:ext uri="{FF2B5EF4-FFF2-40B4-BE49-F238E27FC236}">
                <a16:creationId xmlns:a16="http://schemas.microsoft.com/office/drawing/2014/main" id="{CD9A689A-BEFA-E744-A8ED-281A6FD17B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C8BBA5-E3A9-6449-AE20-EC01A4F04EE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a:extLst>
              <a:ext uri="{FF2B5EF4-FFF2-40B4-BE49-F238E27FC236}">
                <a16:creationId xmlns:a16="http://schemas.microsoft.com/office/drawing/2014/main" id="{F2D1EE67-FCEA-2446-A4AF-439BE46C0ACB}"/>
              </a:ext>
            </a:extLst>
          </p:cNvPr>
          <p:cNvSpPr>
            <a:spLocks noGrp="1" noRot="1" noChangeAspect="1" noChangeArrowheads="1" noTextEdit="1"/>
          </p:cNvSpPr>
          <p:nvPr>
            <p:ph type="sldImg"/>
          </p:nvPr>
        </p:nvSpPr>
        <p:spPr>
          <a:ln/>
        </p:spPr>
      </p:sp>
      <p:sp>
        <p:nvSpPr>
          <p:cNvPr id="83970" name="备注占位符 2">
            <a:extLst>
              <a:ext uri="{FF2B5EF4-FFF2-40B4-BE49-F238E27FC236}">
                <a16:creationId xmlns:a16="http://schemas.microsoft.com/office/drawing/2014/main" id="{DC4DF544-8CA4-3E40-AD7D-8D3B810D01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Why is this?</a:t>
            </a:r>
            <a:endParaRPr lang="zh-CN" altLang="en-US">
              <a:latin typeface="Arial" panose="020B0604020202020204" pitchFamily="34" charset="0"/>
            </a:endParaRPr>
          </a:p>
        </p:txBody>
      </p:sp>
      <p:sp>
        <p:nvSpPr>
          <p:cNvPr id="83971" name="灯片编号占位符 3">
            <a:extLst>
              <a:ext uri="{FF2B5EF4-FFF2-40B4-BE49-F238E27FC236}">
                <a16:creationId xmlns:a16="http://schemas.microsoft.com/office/drawing/2014/main" id="{B71A2716-DAAB-264A-8247-FFF0EE1510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476025-B355-6147-BE55-67395EA8BAA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046ECA03-651D-7A4B-A5F0-4EDC872EC669}"/>
              </a:ext>
            </a:extLst>
          </p:cNvPr>
          <p:cNvSpPr>
            <a:spLocks noGrp="1" noRot="1" noChangeAspect="1" noChangeArrowheads="1" noTextEdit="1"/>
          </p:cNvSpPr>
          <p:nvPr>
            <p:ph type="sldImg"/>
          </p:nvPr>
        </p:nvSpPr>
        <p:spPr>
          <a:ln/>
        </p:spPr>
      </p:sp>
      <p:sp>
        <p:nvSpPr>
          <p:cNvPr id="86018" name="备注占位符 2">
            <a:extLst>
              <a:ext uri="{FF2B5EF4-FFF2-40B4-BE49-F238E27FC236}">
                <a16:creationId xmlns:a16="http://schemas.microsoft.com/office/drawing/2014/main" id="{E5921F9B-CB29-5F4E-A667-F377269C9C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Remember that energy equals to power times execution time</a:t>
            </a:r>
            <a:endParaRPr lang="zh-CN" altLang="en-US">
              <a:latin typeface="Arial" panose="020B0604020202020204" pitchFamily="34" charset="0"/>
            </a:endParaRPr>
          </a:p>
        </p:txBody>
      </p:sp>
      <p:sp>
        <p:nvSpPr>
          <p:cNvPr id="86019" name="灯片编号占位符 3">
            <a:extLst>
              <a:ext uri="{FF2B5EF4-FFF2-40B4-BE49-F238E27FC236}">
                <a16:creationId xmlns:a16="http://schemas.microsoft.com/office/drawing/2014/main" id="{B0CB9B9C-B9DF-5347-9FFF-EBD9664C80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85A8ED-CFA3-994A-991C-9E47519FC52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DC854669-11C9-8C4F-9C5A-91A5EBA75B70}"/>
              </a:ext>
            </a:extLst>
          </p:cNvPr>
          <p:cNvSpPr>
            <a:spLocks noGrp="1" noRot="1" noChangeAspect="1" noChangeArrowheads="1" noTextEdit="1"/>
          </p:cNvSpPr>
          <p:nvPr>
            <p:ph type="sldImg"/>
          </p:nvPr>
        </p:nvSpPr>
        <p:spPr>
          <a:ln/>
        </p:spPr>
      </p:sp>
      <p:sp>
        <p:nvSpPr>
          <p:cNvPr id="88066" name="备注占位符 2">
            <a:extLst>
              <a:ext uri="{FF2B5EF4-FFF2-40B4-BE49-F238E27FC236}">
                <a16:creationId xmlns:a16="http://schemas.microsoft.com/office/drawing/2014/main" id="{A271A8A6-7C1D-2A4F-B8C0-D585EB2CB6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When clock rate reduces, frequency decreases, then the execution time increases.</a:t>
            </a:r>
            <a:endParaRPr lang="zh-CN" altLang="en-US">
              <a:latin typeface="Arial" panose="020B0604020202020204" pitchFamily="34" charset="0"/>
            </a:endParaRPr>
          </a:p>
        </p:txBody>
      </p:sp>
      <p:sp>
        <p:nvSpPr>
          <p:cNvPr id="88067" name="灯片编号占位符 3">
            <a:extLst>
              <a:ext uri="{FF2B5EF4-FFF2-40B4-BE49-F238E27FC236}">
                <a16:creationId xmlns:a16="http://schemas.microsoft.com/office/drawing/2014/main" id="{10405B43-22CE-C74F-8C0B-30571C3D567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C47F69-FC47-764A-BBD8-A8AC20EB4D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id="{76964609-81A6-C145-8106-96C2D760EDB1}"/>
              </a:ext>
            </a:extLst>
          </p:cNvPr>
          <p:cNvSpPr>
            <a:spLocks noGrp="1" noRot="1" noChangeAspect="1" noChangeArrowheads="1" noTextEdit="1"/>
          </p:cNvSpPr>
          <p:nvPr>
            <p:ph type="sldImg"/>
          </p:nvPr>
        </p:nvSpPr>
        <p:spPr>
          <a:ln/>
        </p:spPr>
      </p:sp>
      <p:sp>
        <p:nvSpPr>
          <p:cNvPr id="90114" name="备注占位符 2">
            <a:extLst>
              <a:ext uri="{FF2B5EF4-FFF2-40B4-BE49-F238E27FC236}">
                <a16:creationId xmlns:a16="http://schemas.microsoft.com/office/drawing/2014/main" id="{986D53F6-6D18-394B-9AF6-00BA57813C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challenges faced when designing power and energy solutions are distributing power, removing heat, and preventing hot spots.</a:t>
            </a:r>
          </a:p>
          <a:p>
            <a:pPr eaLnBrk="1" hangingPunct="1"/>
            <a:endParaRPr lang="zh-CN" altLang="en-US">
              <a:latin typeface="Arial" panose="020B0604020202020204" pitchFamily="34" charset="0"/>
            </a:endParaRPr>
          </a:p>
        </p:txBody>
      </p:sp>
      <p:sp>
        <p:nvSpPr>
          <p:cNvPr id="90115" name="灯片编号占位符 3">
            <a:extLst>
              <a:ext uri="{FF2B5EF4-FFF2-40B4-BE49-F238E27FC236}">
                <a16:creationId xmlns:a16="http://schemas.microsoft.com/office/drawing/2014/main" id="{A1BE9FC4-A836-8D49-9DA7-72356F19A6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A6F619-3806-7943-AE80-CE0075F9723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9CBB6ECB-D379-D94F-A9A7-589FC7B401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09EFBC-EEEE-A345-B7C7-3E7BC1C2018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62" name="Rectangle 2">
            <a:extLst>
              <a:ext uri="{FF2B5EF4-FFF2-40B4-BE49-F238E27FC236}">
                <a16:creationId xmlns:a16="http://schemas.microsoft.com/office/drawing/2014/main" id="{CA8850C5-46D3-6A44-AB12-533C50E27408}"/>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334F1BE6-B5A3-2A45-8228-864BD968EB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improve energy efficiency,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A0F560EE-F7B6-EF4A-8B8B-9BE4E4DEC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67A7F6-98F7-D945-9C66-5416ACA8347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06" name="Rectangle 2">
            <a:extLst>
              <a:ext uri="{FF2B5EF4-FFF2-40B4-BE49-F238E27FC236}">
                <a16:creationId xmlns:a16="http://schemas.microsoft.com/office/drawing/2014/main" id="{9A5AF1CD-7A50-8842-9B9B-C719247DA6A6}"/>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224B6026-B0DE-814F-B19F-12FD686088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how do we measure computer performance? </a:t>
            </a:r>
          </a:p>
          <a:p>
            <a:pPr eaLnBrk="1" hangingPunct="1"/>
            <a:r>
              <a:rPr lang="en-US" altLang="zh-CN">
                <a:latin typeface="Arial" panose="020B0604020202020204" pitchFamily="34" charset="0"/>
              </a:rPr>
              <a:t>In what ways can we improve performance?</a:t>
            </a:r>
          </a:p>
          <a:p>
            <a:pPr eaLnBrk="1" hangingPunct="1"/>
            <a:r>
              <a:rPr lang="en-US" altLang="zh-CN">
                <a:latin typeface="Arial" panose="020B0604020202020204" pitchFamily="34" charset="0"/>
              </a:rPr>
              <a:t>All these questions will get answered in today’s discussions.</a:t>
            </a:r>
          </a:p>
          <a:p>
            <a:pPr eaLnBrk="1" hangingPunct="1"/>
            <a:endParaRPr lang="en-US" altLang="zh-CN">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EC0D6A50-6B37-FD48-80E1-E9736A9060AB}"/>
              </a:ext>
            </a:extLst>
          </p:cNvPr>
          <p:cNvSpPr>
            <a:spLocks noGrp="1" noRot="1" noChangeAspect="1" noChangeArrowheads="1" noTextEdit="1"/>
          </p:cNvSpPr>
          <p:nvPr>
            <p:ph type="sldImg"/>
          </p:nvPr>
        </p:nvSpPr>
        <p:spPr>
          <a:ln/>
        </p:spPr>
      </p:sp>
      <p:sp>
        <p:nvSpPr>
          <p:cNvPr id="94210" name="备注占位符 2">
            <a:extLst>
              <a:ext uri="{FF2B5EF4-FFF2-40B4-BE49-F238E27FC236}">
                <a16:creationId xmlns:a16="http://schemas.microsoft.com/office/drawing/2014/main" id="{AB18C891-3472-AD4B-9838-887B578604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have several possible directions.</a:t>
            </a:r>
          </a:p>
          <a:p>
            <a:r>
              <a:rPr lang="en-US" altLang="zh-CN">
                <a:latin typeface="Arial" panose="020B0604020202020204" pitchFamily="34" charset="0"/>
              </a:rPr>
              <a:t>A straightforward one is turn off the clock of inactive modules; (for example, if no floating-point instructions are executing, the clock of the floating-point unit is disabled. If some cores are idle, their clocks are stopped.)</a:t>
            </a:r>
          </a:p>
          <a:p>
            <a:r>
              <a:rPr lang="en-US" altLang="zh-CN">
                <a:latin typeface="Arial" panose="020B0604020202020204" pitchFamily="34" charset="0"/>
              </a:rPr>
              <a:t>Second, since frequency and voltage decide the power, we can carefully tune clock frequency and voltage for lower energy cost while keep the processor functioning at the same time. </a:t>
            </a:r>
            <a:br>
              <a:rPr lang="en-US" altLang="zh-CN">
                <a:latin typeface="Arial" panose="020B0604020202020204" pitchFamily="34" charset="0"/>
              </a:rPr>
            </a:br>
            <a:r>
              <a:rPr lang="en-US" altLang="zh-CN">
                <a:latin typeface="Arial" panose="020B0604020202020204" pitchFamily="34" charset="0"/>
              </a:rPr>
              <a:t>(PMDs, laptops, and even servers have periods of low activity where there is no need to operate at the highest clock frequencies and voltages. Modern microprocessors typically offer a few clock frequencies and voltages in which to operate that use lower power and energy.)</a:t>
            </a:r>
            <a:endParaRPr lang="zh-CN" altLang="en-US">
              <a:latin typeface="Arial" panose="020B0604020202020204" pitchFamily="34" charset="0"/>
            </a:endParaRPr>
          </a:p>
        </p:txBody>
      </p:sp>
      <p:sp>
        <p:nvSpPr>
          <p:cNvPr id="94211" name="灯片编号占位符 3">
            <a:extLst>
              <a:ext uri="{FF2B5EF4-FFF2-40B4-BE49-F238E27FC236}">
                <a16:creationId xmlns:a16="http://schemas.microsoft.com/office/drawing/2014/main" id="{5813E4F5-386D-8A4A-8506-190EE3B7A5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61E2F9-7449-024B-A5D2-D611A2FD477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a:extLst>
              <a:ext uri="{FF2B5EF4-FFF2-40B4-BE49-F238E27FC236}">
                <a16:creationId xmlns:a16="http://schemas.microsoft.com/office/drawing/2014/main" id="{361D41C8-2CFA-3D46-8847-C5A42A37286D}"/>
              </a:ext>
            </a:extLst>
          </p:cNvPr>
          <p:cNvSpPr>
            <a:spLocks noGrp="1" noRot="1" noChangeAspect="1" noChangeArrowheads="1" noTextEdit="1"/>
          </p:cNvSpPr>
          <p:nvPr>
            <p:ph type="sldImg"/>
          </p:nvPr>
        </p:nvSpPr>
        <p:spPr>
          <a:ln/>
        </p:spPr>
      </p:sp>
      <p:sp>
        <p:nvSpPr>
          <p:cNvPr id="96258" name="备注占位符 2">
            <a:extLst>
              <a:ext uri="{FF2B5EF4-FFF2-40B4-BE49-F238E27FC236}">
                <a16:creationId xmlns:a16="http://schemas.microsoft.com/office/drawing/2014/main" id="{DD7FE89A-0982-A847-B660-5427D79DA4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we have several possible directions.</a:t>
            </a:r>
          </a:p>
          <a:p>
            <a:r>
              <a:rPr lang="en-US" altLang="zh-CN" dirty="0">
                <a:latin typeface="Arial" panose="020B0604020202020204" pitchFamily="34" charset="0"/>
              </a:rPr>
              <a:t>A straightforward one is turn off the clock of inactive modules; (for example, if no floating-point instructions are executing, the clock of the floating-point unit is disabled. If some cores are idle, their clocks are stopped.)</a:t>
            </a:r>
          </a:p>
          <a:p>
            <a:r>
              <a:rPr lang="en-US" altLang="zh-CN" dirty="0">
                <a:latin typeface="Arial" panose="020B0604020202020204" pitchFamily="34" charset="0"/>
              </a:rPr>
              <a:t>Second, since frequency and voltage decide the power, we can carefully tune clock frequency and voltage for lower energy cost while keep the processor functioning at the same time.</a:t>
            </a:r>
          </a:p>
          <a:p>
            <a:r>
              <a:rPr lang="en-US" altLang="zh-CN" dirty="0">
                <a:latin typeface="Arial" panose="020B0604020202020204" pitchFamily="34" charset="0"/>
              </a:rPr>
              <a:t>(</a:t>
            </a:r>
            <a:r>
              <a:rPr lang="en-US" altLang="en-CN" dirty="0">
                <a:latin typeface="Arial" panose="020B0604020202020204" pitchFamily="34" charset="0"/>
              </a:rPr>
              <a:t>Figure 1.12 plots the potential power savings via DVFS for a server as the work- load shrinks for three different clock rates: 2.4, 1.8, and 1 GHz. The overall server power savings is about 10%–15% for each of the two steps.</a:t>
            </a:r>
            <a:r>
              <a:rPr lang="en-US" altLang="zh-CN" dirty="0">
                <a:latin typeface="Arial" panose="020B0604020202020204" pitchFamily="34" charset="0"/>
              </a:rPr>
              <a:t>) </a:t>
            </a:r>
            <a:endParaRPr lang="zh-CN" altLang="en-US" dirty="0">
              <a:latin typeface="Arial" panose="020B0604020202020204" pitchFamily="34" charset="0"/>
            </a:endParaRPr>
          </a:p>
        </p:txBody>
      </p:sp>
      <p:sp>
        <p:nvSpPr>
          <p:cNvPr id="96259" name="灯片编号占位符 3">
            <a:extLst>
              <a:ext uri="{FF2B5EF4-FFF2-40B4-BE49-F238E27FC236}">
                <a16:creationId xmlns:a16="http://schemas.microsoft.com/office/drawing/2014/main" id="{8F7C9684-8E0A-DC49-B52B-69B9392A09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4057AB-9B75-B041-94B5-07840E2507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573AC987-C6C3-C548-8E29-3813A00627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CFCA51-33A3-364C-8D35-31DD82626F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6" name="Rectangle 2">
            <a:extLst>
              <a:ext uri="{FF2B5EF4-FFF2-40B4-BE49-F238E27FC236}">
                <a16:creationId xmlns:a16="http://schemas.microsoft.com/office/drawing/2014/main" id="{330E4E55-A5CA-C746-9445-03BD18721725}"/>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37252285-E446-FB4D-9B2F-00B17E5330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3. For particular devices like PMDs and laptops, since they are often idle, their memory and storage are designed to offer low power modes to save energy</a:t>
            </a:r>
          </a:p>
          <a:p>
            <a:pPr eaLnBrk="1" hangingPunct="1"/>
            <a:r>
              <a:rPr lang="en-US" altLang="zh-CN" dirty="0">
                <a:latin typeface="Arial" panose="020B0604020202020204" pitchFamily="34" charset="0"/>
              </a:rPr>
              <a:t>4. Some processor can also work in Turbo mode, that is, the chip runs at a higher clock rate for a short time toward faster processing speed until temperature rises.</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Design for the typical case. Given that PMDs and laptops are often idle, mem- </a:t>
            </a:r>
            <a:r>
              <a:rPr lang="en-US" sz="1200" kern="1200" dirty="0" err="1">
                <a:solidFill>
                  <a:schemeClr val="tx1"/>
                </a:solidFill>
                <a:effectLst/>
                <a:latin typeface="Arial" charset="0"/>
                <a:ea typeface="宋体" pitchFamily="2" charset="-122"/>
                <a:cs typeface="+mn-cs"/>
              </a:rPr>
              <a:t>ory</a:t>
            </a:r>
            <a:r>
              <a:rPr lang="en-US" sz="1200" kern="1200" dirty="0">
                <a:solidFill>
                  <a:schemeClr val="tx1"/>
                </a:solidFill>
                <a:effectLst/>
                <a:latin typeface="Arial" charset="0"/>
                <a:ea typeface="宋体" pitchFamily="2" charset="-122"/>
                <a:cs typeface="+mn-cs"/>
              </a:rPr>
              <a:t> and storage offer low power modes to save energy. For example, DRAMs have a series of increasingly lower power modes to extend battery life in PMDs and laptops, and there have been proposals for disks that have a mode that spins more slowly when unused to save power. However, you cannot access DRAMs or disks in these modes, so you must return to fully active mode to read or write, no matter how low the access rate. As mentioned, microprocessors for PCs have been designed instead for heavy use at high operating temperatures, relying on on-chip temperature sensors to detect when activity should be reduced automat- </a:t>
            </a:r>
            <a:r>
              <a:rPr lang="en-US" sz="1200" kern="1200" dirty="0" err="1">
                <a:solidFill>
                  <a:schemeClr val="tx1"/>
                </a:solidFill>
                <a:effectLst/>
                <a:latin typeface="Arial" charset="0"/>
                <a:ea typeface="宋体" pitchFamily="2" charset="-122"/>
                <a:cs typeface="+mn-cs"/>
              </a:rPr>
              <a:t>ically</a:t>
            </a:r>
            <a:r>
              <a:rPr lang="en-US" sz="1200" kern="1200" dirty="0">
                <a:solidFill>
                  <a:schemeClr val="tx1"/>
                </a:solidFill>
                <a:effectLst/>
                <a:latin typeface="Arial" charset="0"/>
                <a:ea typeface="宋体" pitchFamily="2" charset="-122"/>
                <a:cs typeface="+mn-cs"/>
              </a:rPr>
              <a:t> to avoid overheating. This “emergency slowdown” allows manufacturers to design for a more typical case and then rely on this safety mechanism if some- one really does run programs that consume much more power than is typical. </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4. Overclocking.IntelstartedofferingTurbomodein2008,wherethechipdecides that it is safe to run at a higher clock rate for a short time, possibly on just a few cores, until temperature starts to rise. For example, the 3.3 GHz Core i7 can run in short bursts for 3.6 GHz. Indeed, the highest-performing microprocessors each year since 2008 shown in Figure 1.1 have all offered temporary overclock- </a:t>
            </a:r>
            <a:r>
              <a:rPr lang="en-US" sz="1200" kern="1200" dirty="0" err="1">
                <a:solidFill>
                  <a:schemeClr val="tx1"/>
                </a:solidFill>
                <a:effectLst/>
                <a:latin typeface="Arial" charset="0"/>
                <a:ea typeface="宋体" pitchFamily="2" charset="-122"/>
                <a:cs typeface="+mn-cs"/>
              </a:rPr>
              <a:t>ing</a:t>
            </a:r>
            <a:r>
              <a:rPr lang="en-US" sz="1200" kern="1200" dirty="0">
                <a:solidFill>
                  <a:schemeClr val="tx1"/>
                </a:solidFill>
                <a:effectLst/>
                <a:latin typeface="Arial" charset="0"/>
                <a:ea typeface="宋体" pitchFamily="2" charset="-122"/>
                <a:cs typeface="+mn-cs"/>
              </a:rPr>
              <a:t> of about 10% over the nominal clock rate. For single-threaded code, these microprocessors can turn off all cores but one and run it faster. Note that, although the operating system can turn off Turbo mode, there is no notification once it is enabled, so the programmers may be surprised to see their programs vary in performance because of room temperature! </a:t>
            </a:r>
            <a:endParaRPr lang="en-US" dirty="0"/>
          </a:p>
          <a:p>
            <a:pPr eaLnBrk="1" hangingPunct="1"/>
            <a:endParaRPr lang="en-US" altLang="zh-CN"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138E3A6D-7DA3-BE40-AE83-95C7685D164B}"/>
              </a:ext>
            </a:extLst>
          </p:cNvPr>
          <p:cNvSpPr>
            <a:spLocks noGrp="1" noRot="1" noChangeAspect="1" noChangeArrowheads="1" noTextEdit="1"/>
          </p:cNvSpPr>
          <p:nvPr>
            <p:ph type="sldImg"/>
          </p:nvPr>
        </p:nvSpPr>
        <p:spPr>
          <a:ln/>
        </p:spPr>
      </p:sp>
      <p:sp>
        <p:nvSpPr>
          <p:cNvPr id="100354" name="Notes Placeholder 2">
            <a:extLst>
              <a:ext uri="{FF2B5EF4-FFF2-40B4-BE49-F238E27FC236}">
                <a16:creationId xmlns:a16="http://schemas.microsoft.com/office/drawing/2014/main" id="{11406E40-D68C-544D-BE4F-F7F8A63B87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Although dynamic power is traditionally thought of as the primary source of p</a:t>
            </a:r>
            <a:r>
              <a:rPr lang="en-US" altLang="en-CN">
                <a:latin typeface="Arial" panose="020B0604020202020204" pitchFamily="34" charset="0"/>
              </a:rPr>
              <a:t>ow</a:t>
            </a:r>
            <a:r>
              <a:rPr lang="en-CN" altLang="en-CN">
                <a:latin typeface="Arial" panose="020B0604020202020204" pitchFamily="34" charset="0"/>
              </a:rPr>
              <a:t>er dissipation in CMOS, static power is becoming an important issue because leakage current flows even when a transistor is off.</a:t>
            </a:r>
          </a:p>
        </p:txBody>
      </p:sp>
      <p:sp>
        <p:nvSpPr>
          <p:cNvPr id="100355" name="Slide Number Placeholder 3">
            <a:extLst>
              <a:ext uri="{FF2B5EF4-FFF2-40B4-BE49-F238E27FC236}">
                <a16:creationId xmlns:a16="http://schemas.microsoft.com/office/drawing/2014/main" id="{E308D0CF-E8B6-DD47-865A-6408A1663A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4DFF4C-7E93-7B48-B99D-AB117F57AD3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216D2035-C55E-FB44-A245-E19695EDC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F646C7-B6B2-9C4E-BC70-B6A88968B1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2" name="Rectangle 2">
            <a:extLst>
              <a:ext uri="{FF2B5EF4-FFF2-40B4-BE49-F238E27FC236}">
                <a16:creationId xmlns:a16="http://schemas.microsoft.com/office/drawing/2014/main" id="{85FDB2EF-128B-AA4D-9115-1F7DCEC24836}"/>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EFD4AFFD-F62D-D042-AB4B-581A63144D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But overall, processor is just a portion of the entire computer system, many other components consume energy;</a:t>
            </a:r>
          </a:p>
          <a:p>
            <a:pPr eaLnBrk="1" hangingPunct="1"/>
            <a:r>
              <a:rPr lang="en-US" altLang="zh-CN">
                <a:latin typeface="Arial" panose="020B0604020202020204" pitchFamily="34" charset="0"/>
              </a:rPr>
              <a:t>In this sense, we can use a faster processor to more quickly complete tasks, even though this may induce more energy cost to processor, but less energy cost induced by other system components;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366EC08C-7A4E-FB4C-A99F-0C9CA70FC0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755DCA-16E9-6446-B66F-109950C23ED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0" name="Rectangle 2">
            <a:extLst>
              <a:ext uri="{FF2B5EF4-FFF2-40B4-BE49-F238E27FC236}">
                <a16:creationId xmlns:a16="http://schemas.microsoft.com/office/drawing/2014/main" id="{6B4888A0-75E0-7540-93FE-5C1FAB3EE5F7}"/>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B0BA5980-A6D9-0A49-B0CE-A86D0D0682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the third part, how computer cost evolves.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The use of technology improvements to lower cost, as well as increase performance, has been a major theme in the computer industry.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2A53B2CC-404F-6D43-9E9C-03C4D51B70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A200E2-7BEE-FC4F-809A-9F594A5CB4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6" name="Rectangle 2">
            <a:extLst>
              <a:ext uri="{FF2B5EF4-FFF2-40B4-BE49-F238E27FC236}">
                <a16:creationId xmlns:a16="http://schemas.microsoft.com/office/drawing/2014/main" id="{4BB5A93D-4054-EA4C-B23B-440C4FD9FF19}"/>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4B9EDE03-CE5F-AC47-9A90-7C38A74D47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cost of a manufactured computer component decreases over time even without significant improvements in the basic implementation technology. </a:t>
            </a:r>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470671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573AC987-C6C3-C548-8E29-3813A00627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CFCA51-33A3-364C-8D35-31DD82626F3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6" name="Rectangle 2">
            <a:extLst>
              <a:ext uri="{FF2B5EF4-FFF2-40B4-BE49-F238E27FC236}">
                <a16:creationId xmlns:a16="http://schemas.microsoft.com/office/drawing/2014/main" id="{330E4E55-A5CA-C746-9445-03BD18721725}"/>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37252285-E446-FB4D-9B2F-00B17E5330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underlying principle that drives costs down is the learning curve—manufacturing costs decrease over time. The learning curve itself is best measured by change in yield—the percentage of manufactured devices that survives the testing procedure. Whether it is a chip, a board, or a system, designs that have twice the yield will have half the cost. </a:t>
            </a:r>
            <a:endParaRPr lang="en-US" dirty="0"/>
          </a:p>
          <a:p>
            <a:pPr eaLnBrk="1" hangingPunct="1"/>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Volume is a second key factor in determining cost. Increasing volumes affect cost in several ways. First, they decrease the time needed to get through the learn- </a:t>
            </a:r>
            <a:r>
              <a:rPr lang="en-US" sz="1200" kern="1200" dirty="0" err="1">
                <a:solidFill>
                  <a:schemeClr val="tx1"/>
                </a:solidFill>
                <a:effectLst/>
                <a:latin typeface="Arial" charset="0"/>
                <a:ea typeface="宋体" pitchFamily="2" charset="-122"/>
                <a:cs typeface="+mn-cs"/>
              </a:rPr>
              <a:t>ing</a:t>
            </a:r>
            <a:r>
              <a:rPr lang="en-US" sz="1200" kern="1200" dirty="0">
                <a:solidFill>
                  <a:schemeClr val="tx1"/>
                </a:solidFill>
                <a:effectLst/>
                <a:latin typeface="Arial" charset="0"/>
                <a:ea typeface="宋体" pitchFamily="2" charset="-122"/>
                <a:cs typeface="+mn-cs"/>
              </a:rPr>
              <a:t> curve, which is partly proportional to the number of systems (or chips) man- </a:t>
            </a:r>
            <a:r>
              <a:rPr lang="en-US" sz="1200" kern="1200" dirty="0" err="1">
                <a:solidFill>
                  <a:schemeClr val="tx1"/>
                </a:solidFill>
                <a:effectLst/>
                <a:latin typeface="Arial" charset="0"/>
                <a:ea typeface="宋体" pitchFamily="2" charset="-122"/>
                <a:cs typeface="+mn-cs"/>
              </a:rPr>
              <a:t>ufactured</a:t>
            </a:r>
            <a:r>
              <a:rPr lang="en-US" sz="1200" kern="1200" dirty="0">
                <a:solidFill>
                  <a:schemeClr val="tx1"/>
                </a:solidFill>
                <a:effectLst/>
                <a:latin typeface="Arial" charset="0"/>
                <a:ea typeface="宋体" pitchFamily="2" charset="-122"/>
                <a:cs typeface="+mn-cs"/>
              </a:rPr>
              <a:t>. Second, volume decreases cost because it increases purchasing and manufacturing efficiency. As a rule of thumb, some designers have estimated that costs decrease about 10% for each doubling of volume. Moreover, volume decreases the amount of development costs that must be amortized by each com- </a:t>
            </a:r>
            <a:r>
              <a:rPr lang="en-US" sz="1200" kern="1200" dirty="0" err="1">
                <a:solidFill>
                  <a:schemeClr val="tx1"/>
                </a:solidFill>
                <a:effectLst/>
                <a:latin typeface="Arial" charset="0"/>
                <a:ea typeface="宋体" pitchFamily="2" charset="-122"/>
                <a:cs typeface="+mn-cs"/>
              </a:rPr>
              <a:t>puter</a:t>
            </a:r>
            <a:r>
              <a:rPr lang="en-US" sz="1200" kern="1200" dirty="0">
                <a:solidFill>
                  <a:schemeClr val="tx1"/>
                </a:solidFill>
                <a:effectLst/>
                <a:latin typeface="Arial" charset="0"/>
                <a:ea typeface="宋体" pitchFamily="2" charset="-122"/>
                <a:cs typeface="+mn-cs"/>
              </a:rPr>
              <a:t>, thus allowing cost and selling price to be closer and still make a profit.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Commodities are products that are sold by multiple vendors in large volumes and are essentially identical. Virtually all the products sold on the shelves of </a:t>
            </a:r>
            <a:r>
              <a:rPr lang="en-US" sz="1200" kern="1200" dirty="0" err="1">
                <a:solidFill>
                  <a:schemeClr val="tx1"/>
                </a:solidFill>
                <a:effectLst/>
                <a:latin typeface="Arial" charset="0"/>
                <a:ea typeface="宋体" pitchFamily="2" charset="-122"/>
                <a:cs typeface="+mn-cs"/>
              </a:rPr>
              <a:t>gro</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cery</a:t>
            </a:r>
            <a:r>
              <a:rPr lang="en-US" sz="1200" kern="1200" dirty="0">
                <a:solidFill>
                  <a:schemeClr val="tx1"/>
                </a:solidFill>
                <a:effectLst/>
                <a:latin typeface="Arial" charset="0"/>
                <a:ea typeface="宋体" pitchFamily="2" charset="-122"/>
                <a:cs typeface="+mn-cs"/>
              </a:rPr>
              <a:t> stores are commodities, as are standard DRAMs, Flash memory, monitors, and keyboards. In the past 30 years, much of the personal computer industry has become a commodity business focused on building desktop and laptop com- </a:t>
            </a:r>
            <a:r>
              <a:rPr lang="en-US" sz="1200" kern="1200" dirty="0" err="1">
                <a:solidFill>
                  <a:schemeClr val="tx1"/>
                </a:solidFill>
                <a:effectLst/>
                <a:latin typeface="Arial" charset="0"/>
                <a:ea typeface="宋体" pitchFamily="2" charset="-122"/>
                <a:cs typeface="+mn-cs"/>
              </a:rPr>
              <a:t>puters</a:t>
            </a:r>
            <a:r>
              <a:rPr lang="en-US" sz="1200" kern="1200" dirty="0">
                <a:solidFill>
                  <a:schemeClr val="tx1"/>
                </a:solidFill>
                <a:effectLst/>
                <a:latin typeface="Arial" charset="0"/>
                <a:ea typeface="宋体" pitchFamily="2" charset="-122"/>
                <a:cs typeface="+mn-cs"/>
              </a:rPr>
              <a:t> running Microsoft Windows.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Because many vendors ship virtually identical products, the market is highly competitive. Of course, this competition decreases the gap between cost and selling price, but it also decreases cost. Reductions occur because a commodity market has both volume and a clear product definition, which allows multiple suppliers to compete in building components for the commodity product. As a result, the over- all product cost is lower because of the competition among the suppliers of the components and the volume efficiencies the suppliers can achieve. This rivalry has led to the low end of the computer business being able to achieve better price-performance than other sectors and has yielded greater growth at the low end, although with very limited profits (as is typical in any commodity business).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5947103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a:extLst>
              <a:ext uri="{FF2B5EF4-FFF2-40B4-BE49-F238E27FC236}">
                <a16:creationId xmlns:a16="http://schemas.microsoft.com/office/drawing/2014/main" id="{2618340E-509B-274F-8F30-B84F8F864315}"/>
              </a:ext>
            </a:extLst>
          </p:cNvPr>
          <p:cNvSpPr>
            <a:spLocks noGrp="1" noRot="1" noChangeAspect="1" noChangeArrowheads="1" noTextEdit="1"/>
          </p:cNvSpPr>
          <p:nvPr>
            <p:ph type="sldImg"/>
          </p:nvPr>
        </p:nvSpPr>
        <p:spPr>
          <a:ln/>
        </p:spPr>
      </p:sp>
      <p:sp>
        <p:nvSpPr>
          <p:cNvPr id="106498" name="备注占位符 2">
            <a:extLst>
              <a:ext uri="{FF2B5EF4-FFF2-40B4-BE49-F238E27FC236}">
                <a16:creationId xmlns:a16="http://schemas.microsoft.com/office/drawing/2014/main" id="{9E153A63-9DEA-714C-A2CC-EA8DF4351C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During production, integrated circuit is manufactured in the unit of wafer;</a:t>
            </a:r>
          </a:p>
          <a:p>
            <a:r>
              <a:rPr lang="en-US" altLang="zh-CN">
                <a:latin typeface="Arial" panose="020B0604020202020204" pitchFamily="34" charset="0"/>
              </a:rPr>
              <a:t>A wafer is then chopped into dies for final packaging.</a:t>
            </a:r>
            <a:endParaRPr lang="zh-CN" altLang="en-US">
              <a:latin typeface="Arial" panose="020B0604020202020204" pitchFamily="34" charset="0"/>
            </a:endParaRPr>
          </a:p>
        </p:txBody>
      </p:sp>
      <p:sp>
        <p:nvSpPr>
          <p:cNvPr id="106499" name="灯片编号占位符 3">
            <a:extLst>
              <a:ext uri="{FF2B5EF4-FFF2-40B4-BE49-F238E27FC236}">
                <a16:creationId xmlns:a16="http://schemas.microsoft.com/office/drawing/2014/main" id="{34DEA9D1-0BC0-8B49-AD8E-D102BA8295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3E0AE1-C5FE-5F49-9452-CC70E67A7A8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1">
            <a:extLst>
              <a:ext uri="{FF2B5EF4-FFF2-40B4-BE49-F238E27FC236}">
                <a16:creationId xmlns:a16="http://schemas.microsoft.com/office/drawing/2014/main" id="{C25F52A7-1AF4-3D4F-8BB9-CB0250DB498C}"/>
              </a:ext>
            </a:extLst>
          </p:cNvPr>
          <p:cNvSpPr>
            <a:spLocks noGrp="1" noRot="1" noChangeAspect="1" noChangeArrowheads="1" noTextEdit="1"/>
          </p:cNvSpPr>
          <p:nvPr>
            <p:ph type="sldImg"/>
          </p:nvPr>
        </p:nvSpPr>
        <p:spPr>
          <a:ln/>
        </p:spPr>
      </p:sp>
      <p:sp>
        <p:nvSpPr>
          <p:cNvPr id="108546" name="备注占位符 2">
            <a:extLst>
              <a:ext uri="{FF2B5EF4-FFF2-40B4-BE49-F238E27FC236}">
                <a16:creationId xmlns:a16="http://schemas.microsoft.com/office/drawing/2014/main" id="{B1328289-7C21-974F-BB16-F7DD26BADB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Here’s an example of what an Intel Core i7 die looks like.</a:t>
            </a:r>
            <a:endParaRPr lang="zh-CN" altLang="en-US">
              <a:latin typeface="Arial" panose="020B0604020202020204" pitchFamily="34" charset="0"/>
            </a:endParaRPr>
          </a:p>
        </p:txBody>
      </p:sp>
      <p:sp>
        <p:nvSpPr>
          <p:cNvPr id="108547" name="灯片编号占位符 3">
            <a:extLst>
              <a:ext uri="{FF2B5EF4-FFF2-40B4-BE49-F238E27FC236}">
                <a16:creationId xmlns:a16="http://schemas.microsoft.com/office/drawing/2014/main" id="{FEBF04DA-0EA7-0046-A0B5-7169B6A4A9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337B6E-6BB9-E14C-8E2C-0B25C62F3CF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0EDAE8CA-6595-3D49-B3AB-0AE46873B4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389E7F-3FC6-6A44-BFD4-9520E8757F7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4" name="Rectangle 2">
            <a:extLst>
              <a:ext uri="{FF2B5EF4-FFF2-40B4-BE49-F238E27FC236}">
                <a16:creationId xmlns:a16="http://schemas.microsoft.com/office/drawing/2014/main" id="{F9881235-1755-1449-9A2A-7AAD6C75581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3E055582-0BEB-3F4A-9158-3D0657411A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first,</a:t>
            </a:r>
          </a:p>
          <a:p>
            <a:pPr eaLnBrk="1" hangingPunct="1"/>
            <a:r>
              <a:rPr lang="en-US" altLang="zh-CN">
                <a:latin typeface="Arial" panose="020B0604020202020204" pitchFamily="34" charset="0"/>
              </a:rPr>
              <a:t>How do computer design trends evolve?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a:extLst>
              <a:ext uri="{FF2B5EF4-FFF2-40B4-BE49-F238E27FC236}">
                <a16:creationId xmlns:a16="http://schemas.microsoft.com/office/drawing/2014/main" id="{DB1F4BAB-6B54-D647-862B-07080488B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806511-D7A8-6747-AA09-D7AC5F6B2E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4" name="Rectangle 2">
            <a:extLst>
              <a:ext uri="{FF2B5EF4-FFF2-40B4-BE49-F238E27FC236}">
                <a16:creationId xmlns:a16="http://schemas.microsoft.com/office/drawing/2014/main" id="{FB096207-FC55-1F4A-B216-9C16545ABB25}"/>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BE8BE0F-CD20-AF44-B637-BA4E33A79A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How many dies on a wafer?</a:t>
            </a:r>
          </a:p>
          <a:p>
            <a:pPr eaLnBrk="1" hangingPunct="1"/>
            <a:r>
              <a:rPr lang="en-US" altLang="zh-CN">
                <a:latin typeface="Arial" panose="020B0604020202020204" pitchFamily="34" charset="0"/>
              </a:rPr>
              <a:t>The number of dies per wafer is approximately the area of the wafer divided by the area of the die.</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You might need some geometry knowledge to derive this equation</a:t>
            </a:r>
          </a:p>
          <a:p>
            <a:pPr eaLnBrk="1" hangingPunct="1"/>
            <a:endParaRPr lang="en-US" altLang="zh-CN">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a:extLst>
              <a:ext uri="{FF2B5EF4-FFF2-40B4-BE49-F238E27FC236}">
                <a16:creationId xmlns:a16="http://schemas.microsoft.com/office/drawing/2014/main" id="{2A81CDF1-F6D0-F242-AF38-92E258D54885}"/>
              </a:ext>
            </a:extLst>
          </p:cNvPr>
          <p:cNvSpPr>
            <a:spLocks noGrp="1" noRot="1" noChangeAspect="1" noChangeArrowheads="1" noTextEdit="1"/>
          </p:cNvSpPr>
          <p:nvPr>
            <p:ph type="sldImg"/>
          </p:nvPr>
        </p:nvSpPr>
        <p:spPr>
          <a:ln/>
        </p:spPr>
      </p:sp>
      <p:sp>
        <p:nvSpPr>
          <p:cNvPr id="112642" name="备注占位符 2">
            <a:extLst>
              <a:ext uri="{FF2B5EF4-FFF2-40B4-BE49-F238E27FC236}">
                <a16:creationId xmlns:a16="http://schemas.microsoft.com/office/drawing/2014/main" id="{98EFBA42-BE1F-EC4D-813D-A617E15007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Since not all dies on wafer may function well,</a:t>
            </a:r>
          </a:p>
          <a:p>
            <a:r>
              <a:rPr lang="en-US" altLang="zh-CN">
                <a:latin typeface="Arial" panose="020B0604020202020204" pitchFamily="34" charset="0"/>
              </a:rPr>
              <a:t>When estimating the cost of functional die, we should take into account the fail rate. </a:t>
            </a:r>
          </a:p>
          <a:p>
            <a:r>
              <a:rPr lang="en-US" altLang="zh-CN">
                <a:latin typeface="Arial" panose="020B0604020202020204" pitchFamily="34" charset="0"/>
              </a:rPr>
              <a:t>In particular, we introduce a concept called die yield, it represents the percentage of manufactured devices that survives the testing.</a:t>
            </a:r>
          </a:p>
          <a:p>
            <a:r>
              <a:rPr lang="en-US" altLang="zh-CN">
                <a:latin typeface="Arial" panose="020B0604020202020204" pitchFamily="34" charset="0"/>
              </a:rPr>
              <a:t>Then the cost of die can be defined as cost of wafer over the number of functioning dies chopped from the wafer.</a:t>
            </a:r>
            <a:endParaRPr lang="zh-CN" altLang="en-US">
              <a:latin typeface="Arial" panose="020B0604020202020204" pitchFamily="34" charset="0"/>
            </a:endParaRPr>
          </a:p>
        </p:txBody>
      </p:sp>
      <p:sp>
        <p:nvSpPr>
          <p:cNvPr id="112643" name="灯片编号占位符 3">
            <a:extLst>
              <a:ext uri="{FF2B5EF4-FFF2-40B4-BE49-F238E27FC236}">
                <a16:creationId xmlns:a16="http://schemas.microsoft.com/office/drawing/2014/main" id="{A76C7CB7-E345-3C45-8D8E-3CBF782FAA2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4E6721-9617-9E46-B976-35AF7DE736C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幻灯片图像占位符 1">
            <a:extLst>
              <a:ext uri="{FF2B5EF4-FFF2-40B4-BE49-F238E27FC236}">
                <a16:creationId xmlns:a16="http://schemas.microsoft.com/office/drawing/2014/main" id="{D998DC10-5A46-F34A-99D4-C86C0692079C}"/>
              </a:ext>
            </a:extLst>
          </p:cNvPr>
          <p:cNvSpPr>
            <a:spLocks noGrp="1" noRot="1" noChangeAspect="1" noChangeArrowheads="1" noTextEdit="1"/>
          </p:cNvSpPr>
          <p:nvPr>
            <p:ph type="sldImg"/>
          </p:nvPr>
        </p:nvSpPr>
        <p:spPr>
          <a:ln/>
        </p:spPr>
      </p:sp>
      <p:sp>
        <p:nvSpPr>
          <p:cNvPr id="114690" name="备注占位符 2">
            <a:extLst>
              <a:ext uri="{FF2B5EF4-FFF2-40B4-BE49-F238E27FC236}">
                <a16:creationId xmlns:a16="http://schemas.microsoft.com/office/drawing/2014/main" id="{44699F99-7AA9-454D-9A03-A0084C9814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Here’s the equation for estimating die yield</a:t>
            </a:r>
          </a:p>
          <a:p>
            <a:r>
              <a:rPr lang="en-US" altLang="zh-CN">
                <a:latin typeface="Arial" panose="020B0604020202020204" pitchFamily="34" charset="0"/>
              </a:rPr>
              <a:t>It involves a manufacture factor called process-complexity factor;</a:t>
            </a:r>
          </a:p>
          <a:p>
            <a:r>
              <a:rPr lang="en-US" altLang="zh-CN">
                <a:latin typeface="Arial" panose="020B0604020202020204" pitchFamily="34" charset="0"/>
              </a:rPr>
              <a:t>This is usually not required for exam.</a:t>
            </a:r>
            <a:endParaRPr lang="zh-CN" altLang="en-US">
              <a:latin typeface="Arial" panose="020B0604020202020204" pitchFamily="34" charset="0"/>
            </a:endParaRPr>
          </a:p>
        </p:txBody>
      </p:sp>
      <p:sp>
        <p:nvSpPr>
          <p:cNvPr id="114691" name="灯片编号占位符 3">
            <a:extLst>
              <a:ext uri="{FF2B5EF4-FFF2-40B4-BE49-F238E27FC236}">
                <a16:creationId xmlns:a16="http://schemas.microsoft.com/office/drawing/2014/main" id="{E3F8D8F3-A34A-1E4A-BD91-BC3D86F26B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D6BE10-23C5-B141-91B8-94EC278C86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a:extLst>
              <a:ext uri="{FF2B5EF4-FFF2-40B4-BE49-F238E27FC236}">
                <a16:creationId xmlns:a16="http://schemas.microsoft.com/office/drawing/2014/main" id="{7C291F82-89D8-D24A-9D77-715C631363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391F2C-D6D7-4E47-A967-B91C84ECD23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38" name="Rectangle 2">
            <a:extLst>
              <a:ext uri="{FF2B5EF4-FFF2-40B4-BE49-F238E27FC236}">
                <a16:creationId xmlns:a16="http://schemas.microsoft.com/office/drawing/2014/main" id="{F54B21A9-CA10-6A4E-9C2B-DADF186D31BC}"/>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2300B59F-68BB-8B49-A292-C6D6AC8500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Given the tremendous price pressures on commodity products such as DRAM and SRAM, how to raise/improve die yield?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D0F95B24-07F5-1249-BF23-14FC9EEEE9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3E08F7-C908-5743-A845-DCD3D3B56C4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786" name="Rectangle 2">
            <a:extLst>
              <a:ext uri="{FF2B5EF4-FFF2-40B4-BE49-F238E27FC236}">
                <a16:creationId xmlns:a16="http://schemas.microsoft.com/office/drawing/2014/main" id="{E59E2EBD-9994-EB45-810E-5CDF69F5E91A}"/>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27BBD754-4B33-8B40-8382-7B61CCD278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Given the tremendous price pressures on commodity products such as DRAM and SRAM, how to raise/improve die yield?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幻灯片图像占位符 1">
            <a:extLst>
              <a:ext uri="{FF2B5EF4-FFF2-40B4-BE49-F238E27FC236}">
                <a16:creationId xmlns:a16="http://schemas.microsoft.com/office/drawing/2014/main" id="{B0711449-615B-754B-916D-F028BD3A75DE}"/>
              </a:ext>
            </a:extLst>
          </p:cNvPr>
          <p:cNvSpPr>
            <a:spLocks noGrp="1" noRot="1" noChangeAspect="1" noChangeArrowheads="1" noTextEdit="1"/>
          </p:cNvSpPr>
          <p:nvPr>
            <p:ph type="sldImg"/>
          </p:nvPr>
        </p:nvSpPr>
        <p:spPr>
          <a:ln/>
        </p:spPr>
      </p:sp>
      <p:sp>
        <p:nvSpPr>
          <p:cNvPr id="120834" name="备注占位符 2">
            <a:extLst>
              <a:ext uri="{FF2B5EF4-FFF2-40B4-BE49-F238E27FC236}">
                <a16:creationId xmlns:a16="http://schemas.microsoft.com/office/drawing/2014/main" id="{E34C77C2-A5AE-5142-B59A-CE894595D6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Putting previous cost together, the cost of integrated circuit can be calculated like this.</a:t>
            </a:r>
            <a:endParaRPr lang="zh-CN" altLang="en-US">
              <a:latin typeface="Arial" panose="020B0604020202020204" pitchFamily="34" charset="0"/>
            </a:endParaRPr>
          </a:p>
        </p:txBody>
      </p:sp>
      <p:sp>
        <p:nvSpPr>
          <p:cNvPr id="120835" name="灯片编号占位符 3">
            <a:extLst>
              <a:ext uri="{FF2B5EF4-FFF2-40B4-BE49-F238E27FC236}">
                <a16:creationId xmlns:a16="http://schemas.microsoft.com/office/drawing/2014/main" id="{E6DAFE2C-5EDE-624A-8C81-03C12DB58E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A4EED9-4BDE-B449-A280-72408E93CF8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a:extLst>
              <a:ext uri="{FF2B5EF4-FFF2-40B4-BE49-F238E27FC236}">
                <a16:creationId xmlns:a16="http://schemas.microsoft.com/office/drawing/2014/main" id="{AA1CABDF-3BD0-3B4D-965C-8C3F3E66B2C7}"/>
              </a:ext>
            </a:extLst>
          </p:cNvPr>
          <p:cNvSpPr>
            <a:spLocks noGrp="1" noRot="1" noChangeAspect="1" noChangeArrowheads="1" noTextEdit="1"/>
          </p:cNvSpPr>
          <p:nvPr>
            <p:ph type="sldImg"/>
          </p:nvPr>
        </p:nvSpPr>
        <p:spPr>
          <a:ln/>
        </p:spPr>
      </p:sp>
      <p:sp>
        <p:nvSpPr>
          <p:cNvPr id="122882" name="Notes Placeholder 2">
            <a:extLst>
              <a:ext uri="{FF2B5EF4-FFF2-40B4-BE49-F238E27FC236}">
                <a16:creationId xmlns:a16="http://schemas.microsoft.com/office/drawing/2014/main" id="{2E41F730-C7A4-7449-93C3-9BB13273EC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With the commoditization of computers, the margin between the cost to manufacture a product and the price the product sells for has been shrinking.</a:t>
            </a:r>
          </a:p>
        </p:txBody>
      </p:sp>
      <p:sp>
        <p:nvSpPr>
          <p:cNvPr id="122883" name="Slide Number Placeholder 3">
            <a:extLst>
              <a:ext uri="{FF2B5EF4-FFF2-40B4-BE49-F238E27FC236}">
                <a16:creationId xmlns:a16="http://schemas.microsoft.com/office/drawing/2014/main" id="{61BE63B1-9817-3044-81F0-C91522DDBC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93D24E-9E6F-E84E-B650-EE452437584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Those margins pay for a company’s research and development (R&amp;D), marking, </a:t>
            </a:r>
            <a:r>
              <a:rPr lang="en-US" altLang="zh-CN">
                <a:latin typeface="Arial" panose="020B0604020202020204" pitchFamily="34" charset="0"/>
              </a:rPr>
              <a:t>sales, manufacturing equipment maintenance, building rental, cost of financing, pretax profits, and taxes.</a:t>
            </a:r>
            <a:endParaRPr lang="en-CN" altLang="en-CN">
              <a:latin typeface="Arial" panose="020B0604020202020204" pitchFamily="34" charset="0"/>
            </a:endParaRPr>
          </a:p>
          <a:p>
            <a:endParaRPr lang="en-CN" altLang="en-CN">
              <a:latin typeface="Arial" panose="020B0604020202020204" pitchFamily="34" charset="0"/>
            </a:endParaRPr>
          </a:p>
          <a:p>
            <a:endParaRPr lang="en-CN" altLang="en-CN">
              <a:latin typeface="Arial" panose="020B0604020202020204" pitchFamily="34" charset="0"/>
            </a:endParaRPr>
          </a:p>
          <a:p>
            <a:r>
              <a:rPr lang="en-CN" altLang="en-CN">
                <a:latin typeface="Arial" panose="020B0604020202020204" pitchFamily="34" charset="0"/>
              </a:rPr>
              <a:t>“</a:t>
            </a:r>
            <a:r>
              <a:rPr lang="en-US" altLang="en-CN">
                <a:latin typeface="Arial" panose="020B0604020202020204" pitchFamily="34" charset="0"/>
              </a:rPr>
              <a:t>Many engineers are surprised to find that most companies spend only 4% (in the commodity PC business) to 12% (in the high-end server business) of their income on R&amp;D, which includes all engineering.</a:t>
            </a:r>
            <a:r>
              <a:rPr lang="en-CN" altLang="en-CN">
                <a:latin typeface="Arial" panose="020B0604020202020204" pitchFamily="34" charset="0"/>
              </a:rPr>
              <a:t>”</a:t>
            </a: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Those margins pay for a company’s research and development (R&amp;D), marking, </a:t>
            </a:r>
            <a:r>
              <a:rPr lang="en-US" altLang="zh-CN">
                <a:latin typeface="Arial" panose="020B0604020202020204" pitchFamily="34" charset="0"/>
              </a:rPr>
              <a:t>sales, manufacturing equipment maintenance, building rental, cost of financing, pretax profits, and taxes.</a:t>
            </a:r>
            <a:endParaRPr lang="en-CN" altLang="en-CN">
              <a:latin typeface="Arial" panose="020B0604020202020204" pitchFamily="34" charset="0"/>
            </a:endParaRPr>
          </a:p>
          <a:p>
            <a:endParaRPr lang="en-CN" altLang="en-CN">
              <a:latin typeface="Arial" panose="020B0604020202020204" pitchFamily="34" charset="0"/>
            </a:endParaRPr>
          </a:p>
          <a:p>
            <a:endParaRPr lang="en-CN" altLang="en-CN">
              <a:latin typeface="Arial" panose="020B0604020202020204" pitchFamily="34" charset="0"/>
            </a:endParaRPr>
          </a:p>
          <a:p>
            <a:r>
              <a:rPr lang="en-CN" altLang="en-CN">
                <a:latin typeface="Arial" panose="020B0604020202020204" pitchFamily="34" charset="0"/>
              </a:rPr>
              <a:t>“</a:t>
            </a:r>
            <a:r>
              <a:rPr lang="en-US" altLang="en-CN">
                <a:latin typeface="Arial" panose="020B0604020202020204" pitchFamily="34" charset="0"/>
              </a:rPr>
              <a:t>Many engineers are surprised to find that most companies spend only 4% (in the commodity PC business) to 12% (in the high-end server business) of their income on R&amp;D, which includes all engineering.</a:t>
            </a:r>
            <a:r>
              <a:rPr lang="en-CN" altLang="en-CN">
                <a:latin typeface="Arial" panose="020B0604020202020204" pitchFamily="34" charset="0"/>
              </a:rPr>
              <a:t>”</a:t>
            </a: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00566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pitchFamily="2" charset="-122"/>
                <a:cs typeface="+mn-cs"/>
              </a:rPr>
              <a:t>For the first four editions of this book, cost meant the cost to build a computer and price meant price to purchase a computer. With the advent of WSCs, which contain tens of thousands of servers, the cost to operate the computers is significant in </a:t>
            </a:r>
            <a:r>
              <a:rPr lang="en-US" sz="1200" kern="1200" dirty="0" err="1">
                <a:solidFill>
                  <a:schemeClr val="tx1"/>
                </a:solidFill>
                <a:effectLst/>
                <a:latin typeface="Arial" charset="0"/>
                <a:ea typeface="宋体" pitchFamily="2" charset="-122"/>
                <a:cs typeface="+mn-cs"/>
              </a:rPr>
              <a:t>addi</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a:t>
            </a:r>
            <a:r>
              <a:rPr lang="en-US" sz="1200" kern="1200" dirty="0">
                <a:solidFill>
                  <a:schemeClr val="tx1"/>
                </a:solidFill>
                <a:effectLst/>
                <a:latin typeface="Arial" charset="0"/>
                <a:ea typeface="宋体" pitchFamily="2" charset="-122"/>
                <a:cs typeface="+mn-cs"/>
              </a:rPr>
              <a:t> to the cost of purchase. Economists refer to these two costs as capital expenses (CAPEX) and operational expenses (OPEX). </a:t>
            </a:r>
            <a:endParaRPr lang="en-US" dirty="0"/>
          </a:p>
          <a:p>
            <a:r>
              <a:rPr lang="en-US" sz="1200" kern="1200" dirty="0">
                <a:solidFill>
                  <a:schemeClr val="tx1"/>
                </a:solidFill>
                <a:effectLst/>
                <a:latin typeface="Arial" charset="0"/>
                <a:ea typeface="宋体" pitchFamily="2" charset="-122"/>
                <a:cs typeface="+mn-cs"/>
              </a:rPr>
              <a:t>As Chapter 6 shows, the amortized purchase price of servers and networks is about half of the monthly cost to operate a WSC, assuming a short lifetime of the IT equipment of 3–4 years. About 40% of the monthly operational costs are for power use and the amortized infrastructure to distribute power and to cool the IT equipment, despite this infrastructure being amortized over 10–15 years. Thus, to lower operational costs in a WSC, computer architects need to use energy efficiently.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60</a:t>
            </a:fld>
            <a:endParaRPr lang="en-US" altLang="zh-CN"/>
          </a:p>
        </p:txBody>
      </p:sp>
    </p:spTree>
    <p:extLst>
      <p:ext uri="{BB962C8B-B14F-4D97-AF65-F5344CB8AC3E}">
        <p14:creationId xmlns:p14="http://schemas.microsoft.com/office/powerpoint/2010/main" val="223310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2BD91730-274F-AA4E-9C5D-CD3B435808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9AE3BB-2801-674E-8624-47A623900DC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2" name="Rectangle 2">
            <a:extLst>
              <a:ext uri="{FF2B5EF4-FFF2-40B4-BE49-F238E27FC236}">
                <a16:creationId xmlns:a16="http://schemas.microsoft.com/office/drawing/2014/main" id="{34CDA83C-991E-C54E-94E2-2EED21AB3B9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E11BCB95-E7FD-8540-888B-F0AA9A869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evolving trends manifest in three major aspects, </a:t>
            </a:r>
          </a:p>
          <a:p>
            <a:pPr eaLnBrk="1" hangingPunct="1"/>
            <a:r>
              <a:rPr lang="en-US" altLang="zh-CN">
                <a:latin typeface="Arial" panose="020B0604020202020204" pitchFamily="34" charset="0"/>
              </a:rPr>
              <a:t>they are technology, power and energy, and cost.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A5EC0CCF-30C4-B642-9BBA-53254A4D04DA}"/>
              </a:ext>
            </a:extLst>
          </p:cNvPr>
          <p:cNvSpPr>
            <a:spLocks noGrp="1" noRot="1" noChangeAspect="1" noChangeArrowheads="1" noTextEdit="1"/>
          </p:cNvSpPr>
          <p:nvPr>
            <p:ph type="sldImg"/>
          </p:nvPr>
        </p:nvSpPr>
        <p:spPr>
          <a:ln/>
        </p:spPr>
      </p:sp>
      <p:sp>
        <p:nvSpPr>
          <p:cNvPr id="128002" name="Notes Placeholder 2">
            <a:extLst>
              <a:ext uri="{FF2B5EF4-FFF2-40B4-BE49-F238E27FC236}">
                <a16:creationId xmlns:a16="http://schemas.microsoft.com/office/drawing/2014/main" id="{F19FEA86-D273-C04F-9464-823BB6E950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E</a:t>
            </a:r>
            <a:r>
              <a:rPr lang="en-CN" altLang="en-CN">
                <a:latin typeface="Arial" panose="020B0604020202020204" pitchFamily="34" charset="0"/>
              </a:rPr>
              <a:t>conomists refer to these two costs as captial expenses (CAPEX) and operational expenses (opex).</a:t>
            </a:r>
          </a:p>
        </p:txBody>
      </p:sp>
      <p:sp>
        <p:nvSpPr>
          <p:cNvPr id="128003" name="Slide Number Placeholder 3">
            <a:extLst>
              <a:ext uri="{FF2B5EF4-FFF2-40B4-BE49-F238E27FC236}">
                <a16:creationId xmlns:a16="http://schemas.microsoft.com/office/drawing/2014/main" id="{F97D1221-24E2-904A-AFFE-321AB87FC9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9DFF5B-9365-1245-AA23-CCF484C3D08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3050E5BF-784A-3D4E-8DCC-545038A0B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FF01E6-EAA8-C447-B87B-420604E9150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0050" name="Rectangle 2">
            <a:extLst>
              <a:ext uri="{FF2B5EF4-FFF2-40B4-BE49-F238E27FC236}">
                <a16:creationId xmlns:a16="http://schemas.microsoft.com/office/drawing/2014/main" id="{6A43BCD2-8779-D942-AC6B-D425852AAA0D}"/>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39949B69-6CFF-1E40-95A6-928E607005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As we can see, transistors keep shrinking</a:t>
            </a:r>
          </a:p>
          <a:p>
            <a:pPr eaLnBrk="1" hangingPunct="1"/>
            <a:r>
              <a:rPr lang="en-US" altLang="zh-CN" dirty="0">
                <a:latin typeface="Arial" panose="020B0604020202020204" pitchFamily="34" charset="0"/>
              </a:rPr>
              <a:t>Most current transistors are down to 16 nanometers or even smaller;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26FC6CBE-554E-194B-AEAB-D09BFB820C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43B767-AE62-8340-8BE0-4D7FC83610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098" name="Rectangle 2">
            <a:extLst>
              <a:ext uri="{FF2B5EF4-FFF2-40B4-BE49-F238E27FC236}">
                <a16:creationId xmlns:a16="http://schemas.microsoft.com/office/drawing/2014/main" id="{787A518B-8FE7-9C4F-83E2-8FC1CE164534}"/>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9FAAD9F0-ADF6-3A4A-A13D-0F99AE2C3B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Such tiny size puts a lot of challenges to manufacturing transistors,</a:t>
            </a:r>
          </a:p>
          <a:p>
            <a:pPr eaLnBrk="1" hangingPunct="1"/>
            <a:r>
              <a:rPr lang="en-US" altLang="zh-CN">
                <a:latin typeface="Arial" panose="020B0604020202020204" pitchFamily="34" charset="0"/>
              </a:rPr>
              <a:t>in other words, transient or permanent faults are becoming more often to occur to transistors;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2A53B2CC-404F-6D43-9E9C-03C4D51B70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A200E2-7BEE-FC4F-809A-9F594A5CB4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6" name="Rectangle 2">
            <a:extLst>
              <a:ext uri="{FF2B5EF4-FFF2-40B4-BE49-F238E27FC236}">
                <a16:creationId xmlns:a16="http://schemas.microsoft.com/office/drawing/2014/main" id="{4BB5A93D-4054-EA4C-B23B-440C4FD9FF19}"/>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4B9EDE03-CE5F-AC47-9A90-7C38A74D47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how to cope with that?</a:t>
            </a:r>
          </a:p>
          <a:p>
            <a:pPr eaLnBrk="1" hangingPunct="1"/>
            <a:r>
              <a:rPr lang="en-US" altLang="zh-CN">
                <a:latin typeface="Arial" panose="020B0604020202020204" pitchFamily="34" charset="0"/>
              </a:rPr>
              <a:t>How can we make our computers as dependable as possible?</a:t>
            </a:r>
          </a:p>
          <a:p>
            <a:pPr eaLnBrk="1" hangingPunct="1"/>
            <a:r>
              <a:rPr lang="en-US" altLang="zh-CN">
                <a:latin typeface="Arial" panose="020B0604020202020204" pitchFamily="34" charset="0"/>
              </a:rPr>
              <a:t>Before answering this question,</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C6C8B24C-70BB-E34E-A7D0-7561714933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B190FF-FD0F-B342-A4D3-A9CEF527CCB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194" name="Rectangle 2">
            <a:extLst>
              <a:ext uri="{FF2B5EF4-FFF2-40B4-BE49-F238E27FC236}">
                <a16:creationId xmlns:a16="http://schemas.microsoft.com/office/drawing/2014/main" id="{5FCAC1DB-0CC6-0148-875A-D3DAB1F88698}"/>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36227DFA-B989-F140-9290-B3E9DF2939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We should know when can we say that a computer is dependable.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When we consider a computer as dependable, the computer should operate properly (according to function requirements)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44CCCB8F-70D6-5849-ACB6-5E4D895188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B2E7C6-9FE4-5E47-9D72-14C7FD6D1F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242" name="Rectangle 2">
            <a:extLst>
              <a:ext uri="{FF2B5EF4-FFF2-40B4-BE49-F238E27FC236}">
                <a16:creationId xmlns:a16="http://schemas.microsoft.com/office/drawing/2014/main" id="{FD7CC4AC-9EF7-1743-96C5-DC6A9A3473A6}"/>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A96C3B8-C195-CC48-8666-02F691B4F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For infrastructure providers to assure their customers the dependability of their networking or power service, they use service level agreements.</a:t>
            </a:r>
          </a:p>
          <a:p>
            <a:pPr eaLnBrk="1" hangingPunct="1"/>
            <a:r>
              <a:rPr lang="en-US" altLang="zh-CN">
                <a:latin typeface="Arial" panose="020B0604020202020204" pitchFamily="34" charset="0"/>
              </a:rPr>
              <a:t>Per these agreements, system has up and down states while service has accomplishment and interruption states.</a:t>
            </a:r>
          </a:p>
          <a:p>
            <a:pPr eaLnBrk="1" hangingPunct="1"/>
            <a:r>
              <a:rPr lang="en-US" altLang="zh-CN">
                <a:latin typeface="Arial" panose="020B0604020202020204" pitchFamily="34" charset="0"/>
              </a:rPr>
              <a:t>Service accomplishment: the service is delivered as specified;</a:t>
            </a:r>
          </a:p>
          <a:p>
            <a:pPr eaLnBrk="1" hangingPunct="1"/>
            <a:r>
              <a:rPr lang="en-US" altLang="zh-CN">
                <a:latin typeface="Arial" panose="020B0604020202020204" pitchFamily="34" charset="0"/>
              </a:rPr>
              <a:t>Service interruption: the delivered service is different from the SLA (or SLO – Service Level Objectives)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44CCCB8F-70D6-5849-ACB6-5E4D895188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B2E7C6-9FE4-5E47-9D72-14C7FD6D1F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242" name="Rectangle 2">
            <a:extLst>
              <a:ext uri="{FF2B5EF4-FFF2-40B4-BE49-F238E27FC236}">
                <a16:creationId xmlns:a16="http://schemas.microsoft.com/office/drawing/2014/main" id="{FD7CC4AC-9EF7-1743-96C5-DC6A9A3473A6}"/>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A96C3B8-C195-CC48-8666-02F691B4F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For infrastructure providers to assure their customers the dependability of their networking or power service, they use service level agreements.</a:t>
            </a:r>
          </a:p>
          <a:p>
            <a:pPr eaLnBrk="1" hangingPunct="1"/>
            <a:r>
              <a:rPr lang="en-US" altLang="zh-CN">
                <a:latin typeface="Arial" panose="020B0604020202020204" pitchFamily="34" charset="0"/>
              </a:rPr>
              <a:t>Per these agreements, system has up and down states while service has accomplishment and interruption states.</a:t>
            </a:r>
          </a:p>
          <a:p>
            <a:pPr eaLnBrk="1" hangingPunct="1"/>
            <a:r>
              <a:rPr lang="en-US" altLang="zh-CN">
                <a:latin typeface="Arial" panose="020B0604020202020204" pitchFamily="34" charset="0"/>
              </a:rPr>
              <a:t>Service accomplishment: the service is delivered as specified;</a:t>
            </a:r>
          </a:p>
          <a:p>
            <a:pPr eaLnBrk="1" hangingPunct="1"/>
            <a:r>
              <a:rPr lang="en-US" altLang="zh-CN">
                <a:latin typeface="Arial" panose="020B0604020202020204" pitchFamily="34" charset="0"/>
              </a:rPr>
              <a:t>Service interruption: the delivered service is different from the SLA (or SLO – Service Level Objectives)</a:t>
            </a:r>
          </a:p>
        </p:txBody>
      </p:sp>
    </p:spTree>
    <p:extLst>
      <p:ext uri="{BB962C8B-B14F-4D97-AF65-F5344CB8AC3E}">
        <p14:creationId xmlns:p14="http://schemas.microsoft.com/office/powerpoint/2010/main" val="28385915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FF17151D-418D-C034-4693-A4CB3A8325EE}"/>
              </a:ext>
            </a:extLst>
          </p:cNvPr>
          <p:cNvSpPr>
            <a:spLocks noGrp="1" noRot="1" noChangeAspect="1" noChangeArrowheads="1" noTextEdit="1"/>
          </p:cNvSpPr>
          <p:nvPr>
            <p:ph type="sldImg"/>
          </p:nvPr>
        </p:nvSpPr>
        <p:spPr>
          <a:ln/>
        </p:spPr>
      </p:sp>
      <p:sp>
        <p:nvSpPr>
          <p:cNvPr id="140290" name="Notes Placeholder 2">
            <a:extLst>
              <a:ext uri="{FF2B5EF4-FFF2-40B4-BE49-F238E27FC236}">
                <a16:creationId xmlns:a16="http://schemas.microsoft.com/office/drawing/2014/main" id="{79BA2B0D-0CFB-82E5-E58E-9A2304F6EA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Computer system </a:t>
            </a:r>
            <a:r>
              <a:rPr lang="en-US" altLang="en-CN" i="1">
                <a:latin typeface="Arial" panose="020B0604020202020204" pitchFamily="34" charset="0"/>
              </a:rPr>
              <a:t>dependability </a:t>
            </a:r>
            <a:r>
              <a:rPr lang="en-US" altLang="en-CN">
                <a:latin typeface="Arial" panose="020B0604020202020204" pitchFamily="34" charset="0"/>
              </a:rPr>
              <a:t>is the quality of delivered service such that reli- ance can justifiably be placed on this service. The </a:t>
            </a:r>
            <a:r>
              <a:rPr lang="en-US" altLang="en-CN" i="1">
                <a:latin typeface="Arial" panose="020B0604020202020204" pitchFamily="34" charset="0"/>
              </a:rPr>
              <a:t>service </a:t>
            </a:r>
            <a:r>
              <a:rPr lang="en-US" altLang="en-CN">
                <a:latin typeface="Arial" panose="020B0604020202020204" pitchFamily="34" charset="0"/>
              </a:rPr>
              <a:t>delivered by a system is its observed </a:t>
            </a:r>
            <a:r>
              <a:rPr lang="en-US" altLang="en-CN" i="1">
                <a:latin typeface="Arial" panose="020B0604020202020204" pitchFamily="34" charset="0"/>
              </a:rPr>
              <a:t>actual behavior </a:t>
            </a:r>
            <a:r>
              <a:rPr lang="en-US" altLang="en-CN">
                <a:latin typeface="Arial" panose="020B0604020202020204" pitchFamily="34" charset="0"/>
              </a:rPr>
              <a:t>as perceived by other system(s) interacting with this system’s users. Each module also has an ideal </a:t>
            </a:r>
            <a:r>
              <a:rPr lang="en-US" altLang="en-CN" i="1">
                <a:latin typeface="Arial" panose="020B0604020202020204" pitchFamily="34" charset="0"/>
              </a:rPr>
              <a:t>specified behavior</a:t>
            </a:r>
            <a:r>
              <a:rPr lang="en-US" altLang="en-CN">
                <a:latin typeface="Arial" panose="020B0604020202020204" pitchFamily="34" charset="0"/>
              </a:rPr>
              <a:t>, where a </a:t>
            </a:r>
            <a:r>
              <a:rPr lang="en-US" altLang="en-CN" i="1">
                <a:latin typeface="Arial" panose="020B0604020202020204" pitchFamily="34" charset="0"/>
              </a:rPr>
              <a:t>service specification </a:t>
            </a:r>
            <a:r>
              <a:rPr lang="en-US" altLang="en-CN">
                <a:latin typeface="Arial" panose="020B0604020202020204" pitchFamily="34" charset="0"/>
              </a:rPr>
              <a:t>is an agreed description of the expected behavior. A system </a:t>
            </a:r>
            <a:r>
              <a:rPr lang="en-US" altLang="en-CN" i="1">
                <a:latin typeface="Arial" panose="020B0604020202020204" pitchFamily="34" charset="0"/>
              </a:rPr>
              <a:t>failure </a:t>
            </a:r>
            <a:r>
              <a:rPr lang="en-US" altLang="en-CN">
                <a:latin typeface="Arial" panose="020B0604020202020204" pitchFamily="34" charset="0"/>
              </a:rPr>
              <a:t>occurs when the actual behavior deviates from the specified behavior. The failure occurred because of an </a:t>
            </a:r>
            <a:r>
              <a:rPr lang="en-US" altLang="en-CN" i="1">
                <a:latin typeface="Arial" panose="020B0604020202020204" pitchFamily="34" charset="0"/>
              </a:rPr>
              <a:t>error</a:t>
            </a:r>
            <a:r>
              <a:rPr lang="en-US" altLang="en-CN">
                <a:latin typeface="Arial" panose="020B0604020202020204" pitchFamily="34" charset="0"/>
              </a:rPr>
              <a:t>, a defect in that module. The cause of an error is a </a:t>
            </a:r>
            <a:r>
              <a:rPr lang="en-US" altLang="en-CN" i="1">
                <a:latin typeface="Arial" panose="020B0604020202020204" pitchFamily="34" charset="0"/>
              </a:rPr>
              <a:t>fault</a:t>
            </a:r>
            <a:r>
              <a:rPr lang="en-US" altLang="en-CN">
                <a:latin typeface="Arial" panose="020B0604020202020204" pitchFamily="34" charset="0"/>
              </a:rPr>
              <a:t>. </a:t>
            </a:r>
          </a:p>
          <a:p>
            <a:endParaRPr lang="en-CN" altLang="en-CN">
              <a:latin typeface="Arial" panose="020B0604020202020204" pitchFamily="34" charset="0"/>
            </a:endParaRPr>
          </a:p>
        </p:txBody>
      </p:sp>
      <p:sp>
        <p:nvSpPr>
          <p:cNvPr id="140291" name="Slide Number Placeholder 3">
            <a:extLst>
              <a:ext uri="{FF2B5EF4-FFF2-40B4-BE49-F238E27FC236}">
                <a16:creationId xmlns:a16="http://schemas.microsoft.com/office/drawing/2014/main" id="{88B1849F-5037-BAD8-CA6B-1E49EBA929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3610C6F-F659-F04A-A9A4-AC6EB4F8DD99}" type="slidenum">
              <a:rPr lang="en-US" altLang="zh-CN"/>
              <a:pPr/>
              <a:t>68</a:t>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a:extLst>
              <a:ext uri="{FF2B5EF4-FFF2-40B4-BE49-F238E27FC236}">
                <a16:creationId xmlns:a16="http://schemas.microsoft.com/office/drawing/2014/main" id="{9E659770-24A0-17E0-6F3D-53BF351F6E45}"/>
              </a:ext>
            </a:extLst>
          </p:cNvPr>
          <p:cNvSpPr>
            <a:spLocks noGrp="1" noRot="1" noChangeAspect="1" noChangeArrowheads="1" noTextEdit="1"/>
          </p:cNvSpPr>
          <p:nvPr>
            <p:ph type="sldImg"/>
          </p:nvPr>
        </p:nvSpPr>
        <p:spPr>
          <a:ln/>
        </p:spPr>
      </p:sp>
      <p:sp>
        <p:nvSpPr>
          <p:cNvPr id="141314" name="Notes Placeholder 2">
            <a:extLst>
              <a:ext uri="{FF2B5EF4-FFF2-40B4-BE49-F238E27FC236}">
                <a16:creationId xmlns:a16="http://schemas.microsoft.com/office/drawing/2014/main" id="{90921C1B-091B-6789-A9E4-0FB41E7C4D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When a fault occurs, it creates a </a:t>
            </a:r>
            <a:r>
              <a:rPr lang="en-US" altLang="en-CN" i="1">
                <a:latin typeface="Arial" panose="020B0604020202020204" pitchFamily="34" charset="0"/>
              </a:rPr>
              <a:t>latent error</a:t>
            </a:r>
            <a:r>
              <a:rPr lang="en-US" altLang="en-CN">
                <a:latin typeface="Arial" panose="020B0604020202020204" pitchFamily="34" charset="0"/>
              </a:rPr>
              <a:t>, which becomes </a:t>
            </a:r>
            <a:r>
              <a:rPr lang="en-US" altLang="en-CN" i="1">
                <a:latin typeface="Arial" panose="020B0604020202020204" pitchFamily="34" charset="0"/>
              </a:rPr>
              <a:t>effective </a:t>
            </a:r>
            <a:r>
              <a:rPr lang="en-US" altLang="en-CN">
                <a:latin typeface="Arial" panose="020B0604020202020204" pitchFamily="34" charset="0"/>
              </a:rPr>
              <a:t>when it is activated; when the error actually affects the delivered service, a failure occurs. </a:t>
            </a:r>
          </a:p>
          <a:p>
            <a:r>
              <a:rPr lang="en-US" altLang="en-CN">
                <a:latin typeface="Arial" panose="020B0604020202020204" pitchFamily="34" charset="0"/>
              </a:rPr>
              <a:t>The time between the occurrence of an error and the resulting failure is the </a:t>
            </a:r>
            <a:r>
              <a:rPr lang="en-US" altLang="en-CN" i="1">
                <a:latin typeface="Arial" panose="020B0604020202020204" pitchFamily="34" charset="0"/>
              </a:rPr>
              <a:t>error latency</a:t>
            </a:r>
            <a:r>
              <a:rPr lang="en-US" altLang="en-CN">
                <a:latin typeface="Arial" panose="020B0604020202020204" pitchFamily="34" charset="0"/>
              </a:rPr>
              <a:t>. Thus, an error is the manifestation </a:t>
            </a:r>
            <a:r>
              <a:rPr lang="en-US" altLang="en-CN" i="1">
                <a:latin typeface="Arial" panose="020B0604020202020204" pitchFamily="34" charset="0"/>
              </a:rPr>
              <a:t>in the system </a:t>
            </a:r>
            <a:r>
              <a:rPr lang="en-US" altLang="en-CN">
                <a:latin typeface="Arial" panose="020B0604020202020204" pitchFamily="34" charset="0"/>
              </a:rPr>
              <a:t>of a fault, and a failure is the manifestation </a:t>
            </a:r>
            <a:r>
              <a:rPr lang="en-US" altLang="en-CN" i="1">
                <a:latin typeface="Arial" panose="020B0604020202020204" pitchFamily="34" charset="0"/>
              </a:rPr>
              <a:t>on the service </a:t>
            </a:r>
            <a:r>
              <a:rPr lang="en-US" altLang="en-CN">
                <a:latin typeface="Arial" panose="020B0604020202020204" pitchFamily="34" charset="0"/>
              </a:rPr>
              <a:t>of an error. </a:t>
            </a:r>
          </a:p>
          <a:p>
            <a:endParaRPr lang="en-CN" altLang="en-CN">
              <a:latin typeface="Arial" panose="020B0604020202020204" pitchFamily="34" charset="0"/>
            </a:endParaRPr>
          </a:p>
        </p:txBody>
      </p:sp>
      <p:sp>
        <p:nvSpPr>
          <p:cNvPr id="141315" name="Slide Number Placeholder 3">
            <a:extLst>
              <a:ext uri="{FF2B5EF4-FFF2-40B4-BE49-F238E27FC236}">
                <a16:creationId xmlns:a16="http://schemas.microsoft.com/office/drawing/2014/main" id="{DABA71CF-6E18-70EB-D829-EE865EC04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407297-2081-8143-BDB0-B6A39D1CC15D}" type="slidenum">
              <a:rPr lang="en-US" altLang="zh-CN"/>
              <a:pPr/>
              <a:t>72</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59F1B68C-2AF1-3710-072B-E1AB3FD6A66F}"/>
              </a:ext>
            </a:extLst>
          </p:cNvPr>
          <p:cNvSpPr>
            <a:spLocks noGrp="1" noRot="1" noChangeAspect="1" noChangeArrowheads="1" noTextEdit="1"/>
          </p:cNvSpPr>
          <p:nvPr>
            <p:ph type="sldImg"/>
          </p:nvPr>
        </p:nvSpPr>
        <p:spPr>
          <a:ln/>
        </p:spPr>
      </p:sp>
      <p:sp>
        <p:nvSpPr>
          <p:cNvPr id="142338" name="Notes Placeholder 2">
            <a:extLst>
              <a:ext uri="{FF2B5EF4-FFF2-40B4-BE49-F238E27FC236}">
                <a16:creationId xmlns:a16="http://schemas.microsoft.com/office/drawing/2014/main" id="{701578DB-D3CA-23D7-4FE8-913B808002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fault creates one or more latent errors. </a:t>
            </a:r>
          </a:p>
          <a:p>
            <a:r>
              <a:rPr lang="en-US" altLang="en-CN">
                <a:latin typeface="Arial" panose="020B0604020202020204" pitchFamily="34" charset="0"/>
              </a:rPr>
              <a:t>The properties of errors are (1) a latent error becomes effective once acti- vated; (2) an error may cycle between its latent and effective states; and (3) an effective error often propagates from one component to another, thereby cre- ating new errors. Thus, either an effective error is a formerly latent error in that component or it has propagated from another error in that component or from elsewhere. </a:t>
            </a:r>
          </a:p>
          <a:p>
            <a:r>
              <a:rPr lang="en-US" altLang="en-CN">
                <a:latin typeface="Arial" panose="020B0604020202020204" pitchFamily="34" charset="0"/>
              </a:rPr>
              <a:t>A component failure occurs when the error affects the delivered service. </a:t>
            </a:r>
          </a:p>
          <a:p>
            <a:r>
              <a:rPr lang="en-US" altLang="en-CN">
                <a:latin typeface="Arial" panose="020B0604020202020204" pitchFamily="34" charset="0"/>
              </a:rPr>
              <a:t>These properties are recursive and apply to any component in the system. </a:t>
            </a:r>
          </a:p>
          <a:p>
            <a:endParaRPr lang="en-CN" altLang="en-CN">
              <a:latin typeface="Arial" panose="020B0604020202020204" pitchFamily="34" charset="0"/>
            </a:endParaRPr>
          </a:p>
        </p:txBody>
      </p:sp>
      <p:sp>
        <p:nvSpPr>
          <p:cNvPr id="142339" name="Slide Number Placeholder 3">
            <a:extLst>
              <a:ext uri="{FF2B5EF4-FFF2-40B4-BE49-F238E27FC236}">
                <a16:creationId xmlns:a16="http://schemas.microsoft.com/office/drawing/2014/main" id="{0971EB6E-849B-C4CA-90C4-3955B02E4C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4055F1A-36C0-044E-B599-CE7DB9677A19}" type="slidenum">
              <a:rPr lang="en-US" altLang="zh-CN"/>
              <a:pPr/>
              <a:t>74</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2A436057-2182-FD48-BAA0-3E14DA4090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F63BE4-0874-0843-993F-6FCC488AE3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0" name="Rectangle 2">
            <a:extLst>
              <a:ext uri="{FF2B5EF4-FFF2-40B4-BE49-F238E27FC236}">
                <a16:creationId xmlns:a16="http://schemas.microsoft.com/office/drawing/2014/main" id="{988A5289-0DAC-5A4D-9E87-B4A0CBF99E72}"/>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ABD731A2-97DB-1543-9F99-880941AA54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For technology,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a:extLst>
              <a:ext uri="{FF2B5EF4-FFF2-40B4-BE49-F238E27FC236}">
                <a16:creationId xmlns:a16="http://schemas.microsoft.com/office/drawing/2014/main" id="{A270A73F-3F28-5A47-B418-892098E09E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11DF6B-7E9E-CC41-8848-692C6F97167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0" name="Rectangle 2">
            <a:extLst>
              <a:ext uri="{FF2B5EF4-FFF2-40B4-BE49-F238E27FC236}">
                <a16:creationId xmlns:a16="http://schemas.microsoft.com/office/drawing/2014/main" id="{A64D23AC-4E00-744E-85AE-13D0C6B0ADA6}"/>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42231227-4465-A643-B472-C1F9AEF56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To measure dependability,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a:extLst>
              <a:ext uri="{FF2B5EF4-FFF2-40B4-BE49-F238E27FC236}">
                <a16:creationId xmlns:a16="http://schemas.microsoft.com/office/drawing/2014/main" id="{03D99D01-AE25-A648-86E0-25D8AFDB8B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038EAD-F2E5-DF4A-B970-A987A0E496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2338" name="Rectangle 2">
            <a:extLst>
              <a:ext uri="{FF2B5EF4-FFF2-40B4-BE49-F238E27FC236}">
                <a16:creationId xmlns:a16="http://schemas.microsoft.com/office/drawing/2014/main" id="{F5997957-CE7D-2E46-B065-900E43AACF7B}"/>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EC287293-1F8C-AC4F-914E-A9F39A388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Two main metrics are module reliability and module availability</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a:extLst>
              <a:ext uri="{FF2B5EF4-FFF2-40B4-BE49-F238E27FC236}">
                <a16:creationId xmlns:a16="http://schemas.microsoft.com/office/drawing/2014/main" id="{6ABFC7C2-DF73-2D47-BCE9-8AF7E4C943EF}"/>
              </a:ext>
            </a:extLst>
          </p:cNvPr>
          <p:cNvSpPr>
            <a:spLocks noGrp="1" noRot="1" noChangeAspect="1" noChangeArrowheads="1" noTextEdit="1"/>
          </p:cNvSpPr>
          <p:nvPr>
            <p:ph type="sldImg"/>
          </p:nvPr>
        </p:nvSpPr>
        <p:spPr>
          <a:ln/>
        </p:spPr>
      </p:sp>
      <p:sp>
        <p:nvSpPr>
          <p:cNvPr id="144386" name="备注占位符 2">
            <a:extLst>
              <a:ext uri="{FF2B5EF4-FFF2-40B4-BE49-F238E27FC236}">
                <a16:creationId xmlns:a16="http://schemas.microsoft.com/office/drawing/2014/main" id="{79A30296-CFE1-BA49-AB81-174D17A780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Module reliability is a measure of …</a:t>
            </a:r>
          </a:p>
          <a:p>
            <a:r>
              <a:rPr lang="en-US" altLang="zh-CN">
                <a:latin typeface="Arial" panose="020B0604020202020204" pitchFamily="34" charset="0"/>
              </a:rPr>
              <a:t>three terms of interest are mttf, mttr, and mtbf;</a:t>
            </a:r>
          </a:p>
          <a:p>
            <a:r>
              <a:rPr lang="en-US" altLang="zh-CN">
                <a:latin typeface="Arial" panose="020B0604020202020204" pitchFamily="34" charset="0"/>
              </a:rPr>
              <a:t>Service interruption is measured as mean time to repair.</a:t>
            </a:r>
          </a:p>
          <a:p>
            <a:r>
              <a:rPr lang="en-US" altLang="zh-CN">
                <a:latin typeface="Arial" panose="020B0604020202020204" pitchFamily="34" charset="0"/>
              </a:rPr>
              <a:t>Obviously, mtbf=mttf+mttr;</a:t>
            </a:r>
            <a:endParaRPr lang="zh-CN" altLang="en-US">
              <a:latin typeface="Arial" panose="020B0604020202020204" pitchFamily="34" charset="0"/>
            </a:endParaRPr>
          </a:p>
        </p:txBody>
      </p:sp>
      <p:sp>
        <p:nvSpPr>
          <p:cNvPr id="144387" name="灯片编号占位符 3">
            <a:extLst>
              <a:ext uri="{FF2B5EF4-FFF2-40B4-BE49-F238E27FC236}">
                <a16:creationId xmlns:a16="http://schemas.microsoft.com/office/drawing/2014/main" id="{9737698F-0C8E-7442-BED8-FF1BDAF9B5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43EA889-CA80-944C-81C6-C07177FEC3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a:extLst>
              <a:ext uri="{FF2B5EF4-FFF2-40B4-BE49-F238E27FC236}">
                <a16:creationId xmlns:a16="http://schemas.microsoft.com/office/drawing/2014/main" id="{AFF8D51A-BF30-EC4E-B272-068F0892C137}"/>
              </a:ext>
            </a:extLst>
          </p:cNvPr>
          <p:cNvSpPr>
            <a:spLocks noGrp="1" noRot="1" noChangeAspect="1" noChangeArrowheads="1" noTextEdit="1"/>
          </p:cNvSpPr>
          <p:nvPr>
            <p:ph type="sldImg"/>
          </p:nvPr>
        </p:nvSpPr>
        <p:spPr>
          <a:ln/>
        </p:spPr>
      </p:sp>
      <p:sp>
        <p:nvSpPr>
          <p:cNvPr id="146434" name="备注占位符 2">
            <a:extLst>
              <a:ext uri="{FF2B5EF4-FFF2-40B4-BE49-F238E27FC236}">
                <a16:creationId xmlns:a16="http://schemas.microsoft.com/office/drawing/2014/main" id="{5BD082F7-850A-0643-A9E8-90725240FA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also use FIT to measure module reliability. </a:t>
            </a:r>
          </a:p>
          <a:p>
            <a:endParaRPr lang="en-US" altLang="zh-CN">
              <a:latin typeface="Arial" panose="020B0604020202020204" pitchFamily="34" charset="0"/>
            </a:endParaRPr>
          </a:p>
          <a:p>
            <a:r>
              <a:rPr lang="en-US" altLang="zh-CN">
                <a:latin typeface="Arial" panose="020B0604020202020204" pitchFamily="34" charset="0"/>
              </a:rPr>
              <a:t>Here’s how FIT is defined and its relation between mttf</a:t>
            </a:r>
            <a:endParaRPr lang="zh-CN" altLang="en-US">
              <a:latin typeface="Arial" panose="020B0604020202020204" pitchFamily="34" charset="0"/>
            </a:endParaRPr>
          </a:p>
        </p:txBody>
      </p:sp>
      <p:sp>
        <p:nvSpPr>
          <p:cNvPr id="146435" name="灯片编号占位符 3">
            <a:extLst>
              <a:ext uri="{FF2B5EF4-FFF2-40B4-BE49-F238E27FC236}">
                <a16:creationId xmlns:a16="http://schemas.microsoft.com/office/drawing/2014/main" id="{783D799F-386C-0E4F-9FE1-40C6F70C20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13AED1-2C62-3546-9434-0D297D386F8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C46A7E20-67A2-284E-AB52-BD9BB84E58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5376F0-B857-D84A-929E-7B5B8A4A1F4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8482" name="Rectangle 2">
            <a:extLst>
              <a:ext uri="{FF2B5EF4-FFF2-40B4-BE49-F238E27FC236}">
                <a16:creationId xmlns:a16="http://schemas.microsoft.com/office/drawing/2014/main" id="{5BE6B83A-FEF5-CD44-8959-70DB942CDBBB}"/>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F489A869-1DCA-CD48-9359-4B5C6B9C5E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Module availability represents the time ratio of system working properly till failure</a:t>
            </a:r>
          </a:p>
          <a:p>
            <a:pPr eaLnBrk="1" hangingPunct="1"/>
            <a:r>
              <a:rPr lang="en-US" altLang="zh-CN">
                <a:latin typeface="Arial" panose="020B0604020202020204" pitchFamily="34" charset="0"/>
              </a:rPr>
              <a:t>(Module availability is a measure of the service accomplishment with respect to the alternation between the two states of accomplishment and interruption.)</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a:extLst>
              <a:ext uri="{FF2B5EF4-FFF2-40B4-BE49-F238E27FC236}">
                <a16:creationId xmlns:a16="http://schemas.microsoft.com/office/drawing/2014/main" id="{199097B9-4968-AB4F-B1AB-F091596ABD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5CEFC9-D751-5A42-9379-363AEF620AD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0530" name="Rectangle 2">
            <a:extLst>
              <a:ext uri="{FF2B5EF4-FFF2-40B4-BE49-F238E27FC236}">
                <a16:creationId xmlns:a16="http://schemas.microsoft.com/office/drawing/2014/main" id="{AC8D3B9A-5C5D-BD4A-BC4F-118504F54914}"/>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CC480C94-DFD7-4F4E-ABDD-529C2BE45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Specifically, during mttf, system works properly</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a:extLst>
              <a:ext uri="{FF2B5EF4-FFF2-40B4-BE49-F238E27FC236}">
                <a16:creationId xmlns:a16="http://schemas.microsoft.com/office/drawing/2014/main" id="{8FE54B69-E6D3-0843-9525-7D02DFA818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C3B8D9-23B3-604E-8CB5-F2150B099C5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2578" name="Rectangle 2">
            <a:extLst>
              <a:ext uri="{FF2B5EF4-FFF2-40B4-BE49-F238E27FC236}">
                <a16:creationId xmlns:a16="http://schemas.microsoft.com/office/drawing/2014/main" id="{F2A1D26C-D532-6249-815B-7F6D62333D17}"/>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F3823B06-2CAD-4A4A-BC46-598830C91D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Then take some time to repair, during which system is not working, not available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6020C2A6-DC69-9948-844E-E54305D75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92CA49-1DA6-974A-85DC-9F47D86188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626" name="Rectangle 2">
            <a:extLst>
              <a:ext uri="{FF2B5EF4-FFF2-40B4-BE49-F238E27FC236}">
                <a16:creationId xmlns:a16="http://schemas.microsoft.com/office/drawing/2014/main" id="{E044D8FE-A802-BE44-B673-2D35AFB13C33}"/>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1853CAF9-24D6-BB40-BECD-6E88C2260C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the module availability can be quantified as the fraction of the working time over the whole time frame;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a:extLst>
              <a:ext uri="{FF2B5EF4-FFF2-40B4-BE49-F238E27FC236}">
                <a16:creationId xmlns:a16="http://schemas.microsoft.com/office/drawing/2014/main" id="{68A14654-2A1E-8D44-B866-D2C14B0BD455}"/>
              </a:ext>
            </a:extLst>
          </p:cNvPr>
          <p:cNvSpPr>
            <a:spLocks noGrp="1" noRot="1" noChangeAspect="1" noChangeArrowheads="1" noTextEdit="1"/>
          </p:cNvSpPr>
          <p:nvPr>
            <p:ph type="sldImg"/>
          </p:nvPr>
        </p:nvSpPr>
        <p:spPr>
          <a:ln/>
        </p:spPr>
      </p:sp>
      <p:sp>
        <p:nvSpPr>
          <p:cNvPr id="157698" name="Notes Placeholder 2">
            <a:extLst>
              <a:ext uri="{FF2B5EF4-FFF2-40B4-BE49-F238E27FC236}">
                <a16:creationId xmlns:a16="http://schemas.microsoft.com/office/drawing/2014/main" id="{CD9737E0-2F98-4A4D-B107-9BB9CDF98B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The MTTF of the system is just the inverse of the failure rate.</a:t>
            </a:r>
          </a:p>
        </p:txBody>
      </p:sp>
      <p:sp>
        <p:nvSpPr>
          <p:cNvPr id="157699" name="Slide Number Placeholder 3">
            <a:extLst>
              <a:ext uri="{FF2B5EF4-FFF2-40B4-BE49-F238E27FC236}">
                <a16:creationId xmlns:a16="http://schemas.microsoft.com/office/drawing/2014/main" id="{96057AEA-B5C5-4842-993C-9D842F08E2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C3D298-E935-F440-8B80-475173E445C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a:extLst>
              <a:ext uri="{FF2B5EF4-FFF2-40B4-BE49-F238E27FC236}">
                <a16:creationId xmlns:a16="http://schemas.microsoft.com/office/drawing/2014/main" id="{166BB19C-6BA0-BB4E-AF5C-16434A1F9F4B}"/>
              </a:ext>
            </a:extLst>
          </p:cNvPr>
          <p:cNvSpPr>
            <a:spLocks noGrp="1" noRot="1" noChangeAspect="1" noChangeArrowheads="1" noTextEdit="1"/>
          </p:cNvSpPr>
          <p:nvPr>
            <p:ph type="sldImg"/>
          </p:nvPr>
        </p:nvSpPr>
        <p:spPr>
          <a:ln/>
        </p:spPr>
      </p:sp>
      <p:sp>
        <p:nvSpPr>
          <p:cNvPr id="161794" name="Notes Placeholder 2">
            <a:extLst>
              <a:ext uri="{FF2B5EF4-FFF2-40B4-BE49-F238E27FC236}">
                <a16:creationId xmlns:a16="http://schemas.microsoft.com/office/drawing/2014/main" id="{8208DBE7-71C9-8040-B338-D5F34E8F6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The primary way to cope with failure is redundancy,</a:t>
            </a:r>
          </a:p>
          <a:p>
            <a:r>
              <a:rPr lang="en-US" altLang="en-CN">
                <a:latin typeface="Arial" panose="020B0604020202020204" pitchFamily="34" charset="0"/>
              </a:rPr>
              <a:t>E</a:t>
            </a:r>
            <a:r>
              <a:rPr lang="en-CN" altLang="en-CN">
                <a:latin typeface="Arial" panose="020B0604020202020204" pitchFamily="34" charset="0"/>
              </a:rPr>
              <a:t>ither in time or in resources</a:t>
            </a:r>
          </a:p>
        </p:txBody>
      </p:sp>
      <p:sp>
        <p:nvSpPr>
          <p:cNvPr id="161795" name="Slide Number Placeholder 3">
            <a:extLst>
              <a:ext uri="{FF2B5EF4-FFF2-40B4-BE49-F238E27FC236}">
                <a16:creationId xmlns:a16="http://schemas.microsoft.com/office/drawing/2014/main" id="{448E518A-452D-6C45-B073-5A477A5A43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9E56E4-60DD-044C-8237-29AC256D76D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84C5850-EDAD-D245-B909-DB3A233A2A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D0E87B-C28E-7440-A16B-646FAA8B71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698" name="Rectangle 2">
            <a:extLst>
              <a:ext uri="{FF2B5EF4-FFF2-40B4-BE49-F238E27FC236}">
                <a16:creationId xmlns:a16="http://schemas.microsoft.com/office/drawing/2014/main" id="{033DECCE-AD70-E642-B147-85BD9AB42A0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C18B01C6-0FB7-874E-B524-565ECA70F2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five rapidly changing implementation technologies that are critical to modern computer implementations;</a:t>
            </a:r>
          </a:p>
          <a:p>
            <a:pPr eaLnBrk="1" hangingPunct="1"/>
            <a:r>
              <a:rPr lang="en-US" altLang="zh-CN">
                <a:latin typeface="Arial" panose="020B0604020202020204" pitchFamily="34" charset="0"/>
              </a:rPr>
              <a:t>Next, We’ll present their key properties or high level description;</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a:extLst>
              <a:ext uri="{FF2B5EF4-FFF2-40B4-BE49-F238E27FC236}">
                <a16:creationId xmlns:a16="http://schemas.microsoft.com/office/drawing/2014/main" id="{6CA49ADD-1BDF-8547-BA76-57D74DC3690B}"/>
              </a:ext>
            </a:extLst>
          </p:cNvPr>
          <p:cNvSpPr>
            <a:spLocks noGrp="1" noRot="1" noChangeAspect="1" noChangeArrowheads="1" noTextEdit="1"/>
          </p:cNvSpPr>
          <p:nvPr>
            <p:ph type="sldImg"/>
          </p:nvPr>
        </p:nvSpPr>
        <p:spPr>
          <a:ln/>
        </p:spPr>
      </p:sp>
      <p:sp>
        <p:nvSpPr>
          <p:cNvPr id="163842" name="Notes Placeholder 2">
            <a:extLst>
              <a:ext uri="{FF2B5EF4-FFF2-40B4-BE49-F238E27FC236}">
                <a16:creationId xmlns:a16="http://schemas.microsoft.com/office/drawing/2014/main" id="{071B8C64-B616-5F4D-986A-ECB04D0192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bit tricky to derive the formulae, so directly copy the text from textbook (for ease of understanding), xixi</a:t>
            </a:r>
            <a:endParaRPr lang="en-CN" altLang="en-CN">
              <a:latin typeface="Arial" panose="020B0604020202020204" pitchFamily="34" charset="0"/>
            </a:endParaRPr>
          </a:p>
        </p:txBody>
      </p:sp>
      <p:sp>
        <p:nvSpPr>
          <p:cNvPr id="163843" name="Slide Number Placeholder 3">
            <a:extLst>
              <a:ext uri="{FF2B5EF4-FFF2-40B4-BE49-F238E27FC236}">
                <a16:creationId xmlns:a16="http://schemas.microsoft.com/office/drawing/2014/main" id="{F72F4835-2CD3-D547-9ECA-86759C6134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6627EE-AC96-A04E-88E0-253A8779FA2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a:extLst>
              <a:ext uri="{FF2B5EF4-FFF2-40B4-BE49-F238E27FC236}">
                <a16:creationId xmlns:a16="http://schemas.microsoft.com/office/drawing/2014/main" id="{156670FE-ECC5-7544-5053-85808DB7F233}"/>
              </a:ext>
            </a:extLst>
          </p:cNvPr>
          <p:cNvSpPr>
            <a:spLocks noGrp="1" noRot="1" noChangeAspect="1" noChangeArrowheads="1" noTextEdit="1"/>
          </p:cNvSpPr>
          <p:nvPr>
            <p:ph type="sldImg"/>
          </p:nvPr>
        </p:nvSpPr>
        <p:spPr>
          <a:ln/>
        </p:spPr>
      </p:sp>
      <p:sp>
        <p:nvSpPr>
          <p:cNvPr id="74754" name="备注占位符 2">
            <a:extLst>
              <a:ext uri="{FF2B5EF4-FFF2-40B4-BE49-F238E27FC236}">
                <a16:creationId xmlns:a16="http://schemas.microsoft.com/office/drawing/2014/main" id="{583A119F-5D91-809A-9011-2E4DAB1798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Although a disk array would have more faults than a smaller number of larger disks when each disk has the same reliability, dependability is improved by add- ing redundant disks to the array to tolerate faults. That is, if a single disk fails, the lost information is reconstructed from redundant information. The only danger is in having another disk fail during the </a:t>
            </a:r>
            <a:r>
              <a:rPr lang="en-US" altLang="en-CN" i="1">
                <a:latin typeface="Arial" panose="020B0604020202020204" pitchFamily="34" charset="0"/>
              </a:rPr>
              <a:t>mean time to repair </a:t>
            </a:r>
            <a:r>
              <a:rPr lang="en-US" altLang="en-CN">
                <a:latin typeface="Arial" panose="020B0604020202020204" pitchFamily="34" charset="0"/>
              </a:rPr>
              <a:t>(MTTR). Since the </a:t>
            </a:r>
            <a:r>
              <a:rPr lang="en-US" altLang="en-CN" i="1">
                <a:latin typeface="Arial" panose="020B0604020202020204" pitchFamily="34" charset="0"/>
              </a:rPr>
              <a:t>mean time to failure </a:t>
            </a:r>
            <a:r>
              <a:rPr lang="en-US" altLang="en-CN">
                <a:latin typeface="Arial" panose="020B0604020202020204" pitchFamily="34" charset="0"/>
              </a:rPr>
              <a:t>(MTTF) of disks is tens of years, and the MTTR is measured in hours, redundancy can make the measured reliability of many disks much higher than that of a single disk. </a:t>
            </a:r>
          </a:p>
          <a:p>
            <a:r>
              <a:rPr lang="en-US" altLang="en-CN">
                <a:latin typeface="Arial" panose="020B0604020202020204" pitchFamily="34" charset="0"/>
              </a:rPr>
              <a:t>Such redundant disk arrays have become known by the acronym </a:t>
            </a:r>
            <a:r>
              <a:rPr lang="en-US" altLang="en-CN" i="1">
                <a:latin typeface="Arial" panose="020B0604020202020204" pitchFamily="34" charset="0"/>
              </a:rPr>
              <a:t>RAID</a:t>
            </a:r>
            <a:r>
              <a:rPr lang="en-US" altLang="en-CN">
                <a:latin typeface="Arial" panose="020B0604020202020204" pitchFamily="34" charset="0"/>
              </a:rPr>
              <a:t>, which originally stood for </a:t>
            </a:r>
            <a:r>
              <a:rPr lang="en-US" altLang="en-CN" i="1">
                <a:latin typeface="Arial" panose="020B0604020202020204" pitchFamily="34" charset="0"/>
              </a:rPr>
              <a:t>redundant array of inexpensive disks</a:t>
            </a:r>
            <a:r>
              <a:rPr lang="en-US" altLang="en-CN">
                <a:latin typeface="Arial" panose="020B0604020202020204" pitchFamily="34" charset="0"/>
              </a:rPr>
              <a:t>, although some prefer the word </a:t>
            </a:r>
            <a:r>
              <a:rPr lang="en-US" altLang="en-CN" i="1">
                <a:latin typeface="Arial" panose="020B0604020202020204" pitchFamily="34" charset="0"/>
              </a:rPr>
              <a:t>independent </a:t>
            </a:r>
            <a:r>
              <a:rPr lang="en-US" altLang="en-CN">
                <a:latin typeface="Arial" panose="020B0604020202020204" pitchFamily="34" charset="0"/>
              </a:rPr>
              <a:t>for </a:t>
            </a:r>
            <a:r>
              <a:rPr lang="en-US" altLang="en-CN" i="1">
                <a:latin typeface="Arial" panose="020B0604020202020204" pitchFamily="34" charset="0"/>
              </a:rPr>
              <a:t>I </a:t>
            </a:r>
            <a:r>
              <a:rPr lang="en-US" altLang="en-CN">
                <a:latin typeface="Arial" panose="020B0604020202020204" pitchFamily="34" charset="0"/>
              </a:rPr>
              <a:t>in the acronym. The ability to recover from fail- ures plus the higher throughput, measured as either megabytes per second or I/Os per second, make RAID attractive. When combined with the advantages of smaller size and lower power of small-diameter drives, RAIDs now dominate large-scale storage systems. </a:t>
            </a:r>
          </a:p>
          <a:p>
            <a:r>
              <a:rPr lang="en-US" altLang="zh-CN">
                <a:latin typeface="Arial" panose="020B0604020202020204" pitchFamily="34" charset="0"/>
              </a:rPr>
              <a:t> </a:t>
            </a:r>
            <a:endParaRPr lang="zh-CN" altLang="en-US">
              <a:latin typeface="Arial" panose="020B0604020202020204" pitchFamily="34" charset="0"/>
            </a:endParaRPr>
          </a:p>
        </p:txBody>
      </p:sp>
      <p:sp>
        <p:nvSpPr>
          <p:cNvPr id="74755" name="灯片编号占位符 3">
            <a:extLst>
              <a:ext uri="{FF2B5EF4-FFF2-40B4-BE49-F238E27FC236}">
                <a16:creationId xmlns:a16="http://schemas.microsoft.com/office/drawing/2014/main" id="{C7F64C9F-7931-64E1-4491-6CA351EECE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6A5B0F4-59D4-8349-AFAC-521DDA24528B}" type="slidenum">
              <a:rPr lang="en-US" altLang="zh-CN"/>
              <a:pPr>
                <a:spcBef>
                  <a:spcPct val="0"/>
                </a:spcBef>
              </a:pPr>
              <a:t>93</a:t>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a:extLst>
              <a:ext uri="{FF2B5EF4-FFF2-40B4-BE49-F238E27FC236}">
                <a16:creationId xmlns:a16="http://schemas.microsoft.com/office/drawing/2014/main" id="{11C8AF51-DB29-C2F1-9675-AE4E4F93C4A6}"/>
              </a:ext>
            </a:extLst>
          </p:cNvPr>
          <p:cNvSpPr>
            <a:spLocks noGrp="1" noRot="1" noChangeAspect="1" noChangeArrowheads="1" noTextEdit="1"/>
          </p:cNvSpPr>
          <p:nvPr>
            <p:ph type="sldImg"/>
          </p:nvPr>
        </p:nvSpPr>
        <p:spPr>
          <a:ln/>
        </p:spPr>
      </p:sp>
      <p:sp>
        <p:nvSpPr>
          <p:cNvPr id="76802" name="备注占位符 2">
            <a:extLst>
              <a:ext uri="{FF2B5EF4-FFF2-40B4-BE49-F238E27FC236}">
                <a16:creationId xmlns:a16="http://schemas.microsoft.com/office/drawing/2014/main" id="{D136569F-F6D6-4C37-8EC9-57D1524517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 comparison other, using multiple disks without data redundancy</a:t>
            </a:r>
          </a:p>
          <a:p>
            <a:endParaRPr lang="en-US" altLang="zh-CN" b="1">
              <a:latin typeface="Arial" panose="020B0604020202020204" pitchFamily="34" charset="0"/>
            </a:endParaRPr>
          </a:p>
          <a:p>
            <a:r>
              <a:rPr lang="en-US" altLang="zh-CN" b="1">
                <a:latin typeface="Arial" panose="020B0604020202020204" pitchFamily="34" charset="0"/>
              </a:rPr>
              <a:t>Striping</a:t>
            </a:r>
            <a:r>
              <a:rPr lang="en-US" altLang="zh-CN">
                <a:latin typeface="Arial" panose="020B0604020202020204" pitchFamily="34" charset="0"/>
              </a:rPr>
              <a:t>: simply spreading data over multiple disks – high overhead</a:t>
            </a:r>
          </a:p>
          <a:p>
            <a:endParaRPr lang="en-US" altLang="zh-CN">
              <a:latin typeface="Arial" panose="020B0604020202020204" pitchFamily="34" charset="0"/>
            </a:endParaRPr>
          </a:p>
          <a:p>
            <a:r>
              <a:rPr lang="en-US" altLang="en-CN">
                <a:latin typeface="Arial" panose="020B0604020202020204" pitchFamily="34" charset="0"/>
              </a:rPr>
              <a:t>Simply spreading data over multiple disks, called </a:t>
            </a:r>
            <a:r>
              <a:rPr lang="en-US" altLang="en-CN" i="1">
                <a:latin typeface="Arial" panose="020B0604020202020204" pitchFamily="34" charset="0"/>
              </a:rPr>
              <a:t>striping</a:t>
            </a:r>
            <a:r>
              <a:rPr lang="en-US" altLang="en-CN">
                <a:latin typeface="Arial" panose="020B0604020202020204" pitchFamily="34" charset="0"/>
              </a:rPr>
              <a:t>, automatically forces accesses to several disks if the data files are large. </a:t>
            </a:r>
          </a:p>
          <a:p>
            <a:r>
              <a:rPr lang="en-US" altLang="zh-CN">
                <a:latin typeface="Arial" panose="020B0604020202020204" pitchFamily="34" charset="0"/>
              </a:rPr>
              <a:t> </a:t>
            </a:r>
            <a:endParaRPr lang="zh-CN" altLang="en-US">
              <a:latin typeface="Arial" panose="020B0604020202020204" pitchFamily="34" charset="0"/>
            </a:endParaRPr>
          </a:p>
        </p:txBody>
      </p:sp>
      <p:sp>
        <p:nvSpPr>
          <p:cNvPr id="76803" name="灯片编号占位符 3">
            <a:extLst>
              <a:ext uri="{FF2B5EF4-FFF2-40B4-BE49-F238E27FC236}">
                <a16:creationId xmlns:a16="http://schemas.microsoft.com/office/drawing/2014/main" id="{C6DE7BA4-6854-CB9E-E9EC-928849D361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B208829-5BC2-504E-AB5A-23B303BCA7CB}" type="slidenum">
              <a:rPr lang="en-US" altLang="zh-CN"/>
              <a:pPr>
                <a:spcBef>
                  <a:spcPct val="0"/>
                </a:spcBef>
              </a:pPr>
              <a:t>94</a:t>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a:extLst>
              <a:ext uri="{FF2B5EF4-FFF2-40B4-BE49-F238E27FC236}">
                <a16:creationId xmlns:a16="http://schemas.microsoft.com/office/drawing/2014/main" id="{5AAD97C6-E64B-20A6-A3D8-1DEFF6728B6C}"/>
              </a:ext>
            </a:extLst>
          </p:cNvPr>
          <p:cNvSpPr>
            <a:spLocks noGrp="1" noRot="1" noChangeAspect="1" noChangeArrowheads="1" noTextEdit="1"/>
          </p:cNvSpPr>
          <p:nvPr>
            <p:ph type="sldImg"/>
          </p:nvPr>
        </p:nvSpPr>
        <p:spPr>
          <a:ln/>
        </p:spPr>
      </p:sp>
      <p:sp>
        <p:nvSpPr>
          <p:cNvPr id="78850" name="备注占位符 2">
            <a:extLst>
              <a:ext uri="{FF2B5EF4-FFF2-40B4-BE49-F238E27FC236}">
                <a16:creationId xmlns:a16="http://schemas.microsoft.com/office/drawing/2014/main" id="{370B3E8A-B2BC-8ABC-C07B-E13872BAF1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Six types of RAID designs</a:t>
            </a:r>
          </a:p>
          <a:p>
            <a:endParaRPr lang="en-US" altLang="zh-CN">
              <a:latin typeface="Arial" panose="020B0604020202020204" pitchFamily="34" charset="0"/>
            </a:endParaRPr>
          </a:p>
          <a:p>
            <a:r>
              <a:rPr lang="en-US" altLang="zh-CN">
                <a:latin typeface="Arial" panose="020B0604020202020204" pitchFamily="34" charset="0"/>
              </a:rPr>
              <a:t>Except RAID 0, which is named so solely for comparison</a:t>
            </a:r>
            <a:endParaRPr lang="zh-CN" altLang="en-US">
              <a:latin typeface="Arial" panose="020B0604020202020204" pitchFamily="34" charset="0"/>
            </a:endParaRPr>
          </a:p>
        </p:txBody>
      </p:sp>
      <p:sp>
        <p:nvSpPr>
          <p:cNvPr id="78851" name="灯片编号占位符 3">
            <a:extLst>
              <a:ext uri="{FF2B5EF4-FFF2-40B4-BE49-F238E27FC236}">
                <a16:creationId xmlns:a16="http://schemas.microsoft.com/office/drawing/2014/main" id="{CA08F37B-B9A7-1265-CEA6-4F2B15D9CA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F14B3BE-FB9A-8148-9C34-B55A2BDE65A0}" type="slidenum">
              <a:rPr lang="en-US" altLang="zh-CN"/>
              <a:pPr>
                <a:spcBef>
                  <a:spcPct val="0"/>
                </a:spcBef>
              </a:pPr>
              <a:t>95</a:t>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A41243F1-897C-1E9B-2792-ECD6EE2CC169}"/>
              </a:ext>
            </a:extLst>
          </p:cNvPr>
          <p:cNvSpPr>
            <a:spLocks noGrp="1" noRot="1" noChangeAspect="1" noChangeArrowheads="1" noTextEdit="1"/>
          </p:cNvSpPr>
          <p:nvPr>
            <p:ph type="sldImg"/>
          </p:nvPr>
        </p:nvSpPr>
        <p:spPr>
          <a:ln/>
        </p:spPr>
      </p:sp>
      <p:sp>
        <p:nvSpPr>
          <p:cNvPr id="134146" name="Notes Placeholder 2">
            <a:extLst>
              <a:ext uri="{FF2B5EF4-FFF2-40B4-BE49-F238E27FC236}">
                <a16:creationId xmlns:a16="http://schemas.microsoft.com/office/drawing/2014/main" id="{57871477-1022-2A8A-1788-C87AB2AC09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RAID 0</a:t>
            </a:r>
            <a:r>
              <a:rPr lang="en-US" altLang="en-CN">
                <a:latin typeface="Arial" panose="020B0604020202020204" pitchFamily="34" charset="0"/>
              </a:rPr>
              <a:t>—It has no redundancy and is sometimes nicknamed </a:t>
            </a:r>
            <a:r>
              <a:rPr lang="en-US" altLang="en-CN" i="1">
                <a:latin typeface="Arial" panose="020B0604020202020204" pitchFamily="34" charset="0"/>
              </a:rPr>
              <a:t>JBOD</a:t>
            </a:r>
            <a:r>
              <a:rPr lang="en-US" altLang="en-CN">
                <a:latin typeface="Arial" panose="020B0604020202020204" pitchFamily="34" charset="0"/>
              </a:rPr>
              <a:t>, for </a:t>
            </a:r>
            <a:r>
              <a:rPr lang="en-US" altLang="en-CN" i="1">
                <a:latin typeface="Arial" panose="020B0604020202020204" pitchFamily="34" charset="0"/>
              </a:rPr>
              <a:t>just a bunch of disks</a:t>
            </a:r>
            <a:r>
              <a:rPr lang="en-US" altLang="en-CN">
                <a:latin typeface="Arial" panose="020B0604020202020204" pitchFamily="34" charset="0"/>
              </a:rPr>
              <a:t>, although the data may be striped across the disks in the array. This level is generally included to act as a measuring stick for the other RAID levels in terms of cost, performance, and dependability. </a:t>
            </a:r>
          </a:p>
          <a:p>
            <a:endParaRPr lang="en-CN" altLang="en-CN">
              <a:latin typeface="Arial" panose="020B0604020202020204" pitchFamily="34" charset="0"/>
            </a:endParaRPr>
          </a:p>
        </p:txBody>
      </p:sp>
      <p:sp>
        <p:nvSpPr>
          <p:cNvPr id="134147" name="Slide Number Placeholder 3">
            <a:extLst>
              <a:ext uri="{FF2B5EF4-FFF2-40B4-BE49-F238E27FC236}">
                <a16:creationId xmlns:a16="http://schemas.microsoft.com/office/drawing/2014/main" id="{AE4ADCB6-0959-B78F-EE2C-67AC6FC89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6ED51BF-1B45-CC49-AC8A-9DAA5EEC208C}" type="slidenum">
              <a:rPr lang="en-US" altLang="zh-CN"/>
              <a:pPr/>
              <a:t>96</a:t>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865DF6F6-3786-9161-ABB4-D0E9EE47CD91}"/>
              </a:ext>
            </a:extLst>
          </p:cNvPr>
          <p:cNvSpPr>
            <a:spLocks noGrp="1" noRot="1" noChangeAspect="1" noChangeArrowheads="1" noTextEdit="1"/>
          </p:cNvSpPr>
          <p:nvPr>
            <p:ph type="sldImg"/>
          </p:nvPr>
        </p:nvSpPr>
        <p:spPr>
          <a:ln/>
        </p:spPr>
      </p:sp>
      <p:sp>
        <p:nvSpPr>
          <p:cNvPr id="135170" name="Notes Placeholder 2">
            <a:extLst>
              <a:ext uri="{FF2B5EF4-FFF2-40B4-BE49-F238E27FC236}">
                <a16:creationId xmlns:a16="http://schemas.microsoft.com/office/drawing/2014/main" id="{EF6F473D-619B-59C6-DC89-9AC7F040B3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RAID 1</a:t>
            </a:r>
            <a:r>
              <a:rPr lang="en-US" altLang="en-CN">
                <a:latin typeface="Arial" panose="020B0604020202020204" pitchFamily="34" charset="0"/>
              </a:rPr>
              <a:t>—Also called </a:t>
            </a:r>
            <a:r>
              <a:rPr lang="en-US" altLang="en-CN" i="1">
                <a:latin typeface="Arial" panose="020B0604020202020204" pitchFamily="34" charset="0"/>
              </a:rPr>
              <a:t>mirroring </a:t>
            </a:r>
            <a:r>
              <a:rPr lang="en-US" altLang="en-CN">
                <a:latin typeface="Arial" panose="020B0604020202020204" pitchFamily="34" charset="0"/>
              </a:rPr>
              <a:t>or </a:t>
            </a:r>
            <a:r>
              <a:rPr lang="en-US" altLang="en-CN" i="1">
                <a:latin typeface="Arial" panose="020B0604020202020204" pitchFamily="34" charset="0"/>
              </a:rPr>
              <a:t>shadowing</a:t>
            </a:r>
            <a:r>
              <a:rPr lang="en-US" altLang="en-CN">
                <a:latin typeface="Arial" panose="020B0604020202020204" pitchFamily="34" charset="0"/>
              </a:rPr>
              <a:t>, there are two copies of every piece of data. It is the simplest and oldest disk redundancy scheme, but it also has the highest cost. Some array controllers will optimize read performance by allowing the mirrored disks to act independently for reads, but this optimi- zation means it may take longer for the mirrored writes to complete. (as both copies on both disks need to be written; i.e., parallel writes are required for one data block)</a:t>
            </a:r>
          </a:p>
          <a:p>
            <a:endParaRPr lang="en-CN" altLang="en-CN">
              <a:latin typeface="Arial" panose="020B0604020202020204" pitchFamily="34" charset="0"/>
            </a:endParaRPr>
          </a:p>
        </p:txBody>
      </p:sp>
      <p:sp>
        <p:nvSpPr>
          <p:cNvPr id="135171" name="Slide Number Placeholder 3">
            <a:extLst>
              <a:ext uri="{FF2B5EF4-FFF2-40B4-BE49-F238E27FC236}">
                <a16:creationId xmlns:a16="http://schemas.microsoft.com/office/drawing/2014/main" id="{0AFD0063-ED3E-2EAC-ECC1-2EBE29D694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2898E5-07E6-3941-8D0B-D5622E375165}" type="slidenum">
              <a:rPr lang="en-US" altLang="zh-CN"/>
              <a:pPr/>
              <a:t>97</a:t>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a:extLst>
              <a:ext uri="{FF2B5EF4-FFF2-40B4-BE49-F238E27FC236}">
                <a16:creationId xmlns:a16="http://schemas.microsoft.com/office/drawing/2014/main" id="{2EFE5A4D-997B-D8FD-32B9-934FB4262B9B}"/>
              </a:ext>
            </a:extLst>
          </p:cNvPr>
          <p:cNvSpPr>
            <a:spLocks noGrp="1" noRot="1" noChangeAspect="1" noChangeArrowheads="1" noTextEdit="1"/>
          </p:cNvSpPr>
          <p:nvPr>
            <p:ph type="sldImg"/>
          </p:nvPr>
        </p:nvSpPr>
        <p:spPr>
          <a:ln/>
        </p:spPr>
      </p:sp>
      <p:sp>
        <p:nvSpPr>
          <p:cNvPr id="83970" name="备注占位符 2">
            <a:extLst>
              <a:ext uri="{FF2B5EF4-FFF2-40B4-BE49-F238E27FC236}">
                <a16:creationId xmlns:a16="http://schemas.microsoft.com/office/drawing/2014/main" id="{1A455E3B-ADF0-F5F5-3AFE-1B2E20558C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Each bit of data word is written to a data disk drive, accompanied with the word’s ECC spread over the ECC disks</a:t>
            </a:r>
          </a:p>
          <a:p>
            <a:r>
              <a:rPr lang="en-US" altLang="zh-CN" dirty="0">
                <a:latin typeface="Arial" panose="020B0604020202020204" pitchFamily="34" charset="0"/>
              </a:rPr>
              <a:t>Bit-level</a:t>
            </a:r>
          </a:p>
          <a:p>
            <a:endParaRPr lang="en-US" altLang="zh-CN" dirty="0">
              <a:latin typeface="Arial" panose="020B0604020202020204" pitchFamily="34" charset="0"/>
            </a:endParaRPr>
          </a:p>
          <a:p>
            <a:r>
              <a:rPr lang="en-US" altLang="en-CN" i="1" dirty="0">
                <a:latin typeface="Arial" panose="020B0604020202020204" pitchFamily="34" charset="0"/>
              </a:rPr>
              <a:t>RAID 2</a:t>
            </a:r>
            <a:r>
              <a:rPr lang="en-US" altLang="en-CN" dirty="0">
                <a:latin typeface="Arial" panose="020B0604020202020204" pitchFamily="34" charset="0"/>
              </a:rPr>
              <a:t>—This organization was inspired by applying memory-style error- correcting codes (ECCs) to disks. It was included because there was such a disk array product at the time of the original RAID paper, but none since then as other RAID organizations are more attractive. </a:t>
            </a:r>
          </a:p>
          <a:p>
            <a:endParaRPr lang="zh-CN" altLang="en-US" dirty="0">
              <a:latin typeface="Arial" panose="020B0604020202020204" pitchFamily="34" charset="0"/>
            </a:endParaRPr>
          </a:p>
        </p:txBody>
      </p:sp>
      <p:sp>
        <p:nvSpPr>
          <p:cNvPr id="83971" name="灯片编号占位符 3">
            <a:extLst>
              <a:ext uri="{FF2B5EF4-FFF2-40B4-BE49-F238E27FC236}">
                <a16:creationId xmlns:a16="http://schemas.microsoft.com/office/drawing/2014/main" id="{3C5ADE70-C175-7E5C-F1EA-0BF939D250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90AF213-D048-8D45-91C4-2EFDD818C839}" type="slidenum">
              <a:rPr lang="en-US" altLang="zh-CN"/>
              <a:pPr>
                <a:spcBef>
                  <a:spcPct val="0"/>
                </a:spcBef>
              </a:pPr>
              <a:t>99</a:t>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ADA3906A-792F-32A9-B7A9-54EC35CACBF6}"/>
              </a:ext>
            </a:extLst>
          </p:cNvPr>
          <p:cNvSpPr>
            <a:spLocks noGrp="1" noRot="1" noChangeAspect="1" noChangeArrowheads="1" noTextEdit="1"/>
          </p:cNvSpPr>
          <p:nvPr>
            <p:ph type="sldImg"/>
          </p:nvPr>
        </p:nvSpPr>
        <p:spPr>
          <a:ln/>
        </p:spPr>
      </p:sp>
      <p:sp>
        <p:nvSpPr>
          <p:cNvPr id="136194" name="Notes Placeholder 2">
            <a:extLst>
              <a:ext uri="{FF2B5EF4-FFF2-40B4-BE49-F238E27FC236}">
                <a16:creationId xmlns:a16="http://schemas.microsoft.com/office/drawing/2014/main" id="{8B14AC86-C3CC-D1D2-E716-6CCA96EBE9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dirty="0">
                <a:latin typeface="Arial" panose="020B0604020202020204" pitchFamily="34" charset="0"/>
              </a:rPr>
              <a:t>RAID 3</a:t>
            </a:r>
            <a:r>
              <a:rPr lang="en-US" altLang="en-CN" dirty="0">
                <a:latin typeface="Arial" panose="020B0604020202020204" pitchFamily="34" charset="0"/>
              </a:rPr>
              <a:t>—Since the higher-level disk interfaces understand the health of a disk, it’s easy to figure out which disk failed. Designers realized that if one extra disk contains the parity of the information in the data disks, a single disk allows recovery from a disk failure. The data are organized in stripes, with </a:t>
            </a:r>
            <a:r>
              <a:rPr lang="en-US" altLang="en-CN" i="1" dirty="0">
                <a:latin typeface="Arial" panose="020B0604020202020204" pitchFamily="34" charset="0"/>
              </a:rPr>
              <a:t>N </a:t>
            </a:r>
            <a:r>
              <a:rPr lang="en-US" altLang="en-CN" dirty="0">
                <a:latin typeface="Arial" panose="020B0604020202020204" pitchFamily="34" charset="0"/>
              </a:rPr>
              <a:t>data blocks and one parity block. When a failure occurs, we just “sub- tract” the good data from the good blocks, and what remains is the missing data. (This works whether the failed disk is a data disk or the parity disk.) RAID 3 assumes that the data are spread across all disks on reads and writes, which is attractive when reading or writing large amounts of data. </a:t>
            </a:r>
          </a:p>
          <a:p>
            <a:endParaRPr lang="en-US" altLang="en-CN" dirty="0">
              <a:latin typeface="Arial" panose="020B0604020202020204" pitchFamily="34" charset="0"/>
            </a:endParaRPr>
          </a:p>
          <a:p>
            <a:r>
              <a:rPr lang="en-US" altLang="en-CN" dirty="0">
                <a:latin typeface="Arial" panose="020B0604020202020204" pitchFamily="34" charset="0"/>
              </a:rPr>
              <a:t>Byte-level</a:t>
            </a:r>
          </a:p>
          <a:p>
            <a:endParaRPr lang="en-CN" altLang="en-CN" dirty="0">
              <a:latin typeface="Arial" panose="020B0604020202020204" pitchFamily="34" charset="0"/>
            </a:endParaRPr>
          </a:p>
        </p:txBody>
      </p:sp>
      <p:sp>
        <p:nvSpPr>
          <p:cNvPr id="136195" name="Slide Number Placeholder 3">
            <a:extLst>
              <a:ext uri="{FF2B5EF4-FFF2-40B4-BE49-F238E27FC236}">
                <a16:creationId xmlns:a16="http://schemas.microsoft.com/office/drawing/2014/main" id="{6DCC8BA1-6395-A027-7C89-88E1C0EB77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F1F99A7-1EF5-CC42-B404-E5C504CD9C61}" type="slidenum">
              <a:rPr lang="en-US" altLang="zh-CN"/>
              <a:pPr/>
              <a:t>100</a:t>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a:extLst>
              <a:ext uri="{FF2B5EF4-FFF2-40B4-BE49-F238E27FC236}">
                <a16:creationId xmlns:a16="http://schemas.microsoft.com/office/drawing/2014/main" id="{2946651A-D77E-D5DA-88A9-A94A69D52083}"/>
              </a:ext>
            </a:extLst>
          </p:cNvPr>
          <p:cNvSpPr>
            <a:spLocks noGrp="1" noRot="1" noChangeAspect="1" noChangeArrowheads="1" noTextEdit="1"/>
          </p:cNvSpPr>
          <p:nvPr>
            <p:ph type="sldImg"/>
          </p:nvPr>
        </p:nvSpPr>
        <p:spPr>
          <a:ln/>
        </p:spPr>
      </p:sp>
      <p:sp>
        <p:nvSpPr>
          <p:cNvPr id="137218" name="Notes Placeholder 2">
            <a:extLst>
              <a:ext uri="{FF2B5EF4-FFF2-40B4-BE49-F238E27FC236}">
                <a16:creationId xmlns:a16="http://schemas.microsoft.com/office/drawing/2014/main" id="{CE23279F-52AE-720F-232C-52CFDE7121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dirty="0">
                <a:latin typeface="Arial" panose="020B0604020202020204" pitchFamily="34" charset="0"/>
              </a:rPr>
              <a:t>RAID 4</a:t>
            </a:r>
            <a:r>
              <a:rPr lang="en-US" altLang="en-CN" dirty="0">
                <a:latin typeface="Arial" panose="020B0604020202020204" pitchFamily="34" charset="0"/>
              </a:rPr>
              <a:t>—Many applications are dominated by small accesses. Since sectors have their own error checking, you can safely increase the number of reads per second by allowing each disk to perform independent reads. It would seem that writes would still be slow, if you have to read every disk to calculate parity. To increase the number of writes per second, an alternative</a:t>
            </a:r>
            <a:r>
              <a:rPr lang="zh-CN" altLang="en-US" dirty="0">
                <a:latin typeface="Arial" panose="020B0604020202020204" pitchFamily="34" charset="0"/>
              </a:rPr>
              <a:t>  </a:t>
            </a:r>
            <a:r>
              <a:rPr lang="en-US" altLang="en-CN" dirty="0">
                <a:latin typeface="Arial" panose="020B0604020202020204" pitchFamily="34" charset="0"/>
              </a:rPr>
              <a:t>approach involves only two disks. First, the array reads the old data that are about to be overwritten, and then calculates what bits would change before it writes the new data. It then reads the old value of the parity on the check disks, updates parity according to the list of changes, and then writes the new value of parity to the check disk. Hence, these so-called “small writes” are still slower than small reads—they involve four disks accesses—but they are faster than if you had to read all disks on every write. RAID 4 has the same low check disk overhead as RAID 3, and it can still do large reads and writes as fast as RAID 3 in addition to small reads and writes, but control is more complex. </a:t>
            </a:r>
          </a:p>
          <a:p>
            <a:endParaRPr lang="en-US" altLang="en-CN" dirty="0">
              <a:latin typeface="Arial" panose="020B0604020202020204" pitchFamily="34" charset="0"/>
            </a:endParaRPr>
          </a:p>
        </p:txBody>
      </p:sp>
      <p:sp>
        <p:nvSpPr>
          <p:cNvPr id="137219" name="Slide Number Placeholder 3">
            <a:extLst>
              <a:ext uri="{FF2B5EF4-FFF2-40B4-BE49-F238E27FC236}">
                <a16:creationId xmlns:a16="http://schemas.microsoft.com/office/drawing/2014/main" id="{8A15561D-B70C-B28F-B8A7-05D82C1F17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0C129B1-6AF6-044B-A6D8-81A7DD29DE51}" type="slidenum">
              <a:rPr lang="en-US" altLang="zh-CN"/>
              <a:pPr/>
              <a:t>104</a:t>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B0619005-DCB2-5C00-6617-A4932188ED52}"/>
              </a:ext>
            </a:extLst>
          </p:cNvPr>
          <p:cNvSpPr>
            <a:spLocks noGrp="1" noRot="1" noChangeAspect="1" noChangeArrowheads="1" noTextEdit="1"/>
          </p:cNvSpPr>
          <p:nvPr>
            <p:ph type="sldImg"/>
          </p:nvPr>
        </p:nvSpPr>
        <p:spPr>
          <a:ln/>
        </p:spPr>
      </p:sp>
      <p:sp>
        <p:nvSpPr>
          <p:cNvPr id="138242" name="Notes Placeholder 2">
            <a:extLst>
              <a:ext uri="{FF2B5EF4-FFF2-40B4-BE49-F238E27FC236}">
                <a16:creationId xmlns:a16="http://schemas.microsoft.com/office/drawing/2014/main" id="{C31FC74B-B7DA-9CA1-628B-E6FE376C20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H</a:t>
            </a:r>
            <a:r>
              <a:rPr lang="en-CN" altLang="en-CN">
                <a:latin typeface="Arial" panose="020B0604020202020204" pitchFamily="34" charset="0"/>
              </a:rPr>
              <a:t>ow to address the bottleneck due to a single parity disk?</a:t>
            </a:r>
          </a:p>
          <a:p>
            <a:endParaRPr lang="en-CN" altLang="en-CN">
              <a:latin typeface="Arial" panose="020B0604020202020204" pitchFamily="34" charset="0"/>
            </a:endParaRPr>
          </a:p>
          <a:p>
            <a:r>
              <a:rPr lang="en-US" altLang="en-CN">
                <a:latin typeface="Arial" panose="020B0604020202020204" pitchFamily="34" charset="0"/>
              </a:rPr>
              <a:t>S</a:t>
            </a:r>
            <a:r>
              <a:rPr lang="en-CN" altLang="en-CN">
                <a:latin typeface="Arial" panose="020B0604020202020204" pitchFamily="34" charset="0"/>
              </a:rPr>
              <a:t>pread parity bits across more disks --- RAID 5</a:t>
            </a:r>
          </a:p>
        </p:txBody>
      </p:sp>
      <p:sp>
        <p:nvSpPr>
          <p:cNvPr id="138243" name="Slide Number Placeholder 3">
            <a:extLst>
              <a:ext uri="{FF2B5EF4-FFF2-40B4-BE49-F238E27FC236}">
                <a16:creationId xmlns:a16="http://schemas.microsoft.com/office/drawing/2014/main" id="{976B7C2E-B5B5-9AAB-4C39-AD75241CD7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D1C3B7-2A5A-C54B-A7B5-6728643FAD03}" type="slidenum">
              <a:rPr lang="en-US" altLang="zh-CN"/>
              <a:pPr/>
              <a:t>106</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826DF48F-29FE-934A-8E42-E5F8CAF947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C0C743-DCAD-E843-A495-B5110E65A2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46" name="Rectangle 2">
            <a:extLst>
              <a:ext uri="{FF2B5EF4-FFF2-40B4-BE49-F238E27FC236}">
                <a16:creationId xmlns:a16="http://schemas.microsoft.com/office/drawing/2014/main" id="{0E5B3D6F-9EF5-834E-A014-47E90C6FFDE4}"/>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B53397CD-BE0C-3A4A-8BEE-89728CDC58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 very important concept for integrated circuit logic technology is Moore’s law.</a:t>
            </a:r>
          </a:p>
          <a:p>
            <a:pPr eaLnBrk="1" hangingPunct="1"/>
            <a:r>
              <a:rPr lang="en-US" altLang="zh-CN" dirty="0">
                <a:latin typeface="Arial" panose="020B0604020202020204" pitchFamily="34" charset="0"/>
              </a:rPr>
              <a:t>It captures the evolving trends of circuit capacity.</a:t>
            </a:r>
          </a:p>
          <a:p>
            <a:pPr eaLnBrk="1" hangingPunct="1"/>
            <a:r>
              <a:rPr lang="en-US" altLang="zh-CN" dirty="0">
                <a:latin typeface="Arial" panose="020B0604020202020204" pitchFamily="34" charset="0"/>
              </a:rPr>
              <a:t>Specifically, it suggests that transistor count on a chip doubles about every two years. </a:t>
            </a:r>
          </a:p>
          <a:p>
            <a:pPr eaLnBrk="1" hangingPunct="1"/>
            <a:r>
              <a:rPr lang="en-US" altLang="zh-CN" dirty="0">
                <a:latin typeface="Arial" panose="020B0604020202020204" pitchFamily="34" charset="0"/>
              </a:rPr>
              <a:t>You can clearly observe such trend from this figure.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t>
            </a:r>
            <a:r>
              <a:rPr lang="en-US" altLang="en-CN" dirty="0">
                <a:latin typeface="Arial" panose="020B0604020202020204" pitchFamily="34" charset="0"/>
              </a:rPr>
              <a:t>Historically, transistor density increased by about 35% per year, quadrupling somewhat over four years. Increases in die size are less predictable and slower, ranging from 10% to 20% per year. The combined effect was a traditional growth rate in transistor count on a chip of about 40%–55% per year, or doubling every 18–24 months.</a:t>
            </a:r>
            <a:r>
              <a:rPr lang="en-US" altLang="zh-CN" dirty="0">
                <a:latin typeface="Arial" panose="020B0604020202020204" pitchFamily="34" charset="0"/>
              </a:rPr>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2381907E-16F7-ED70-A14F-84027C61CCEA}"/>
              </a:ext>
            </a:extLst>
          </p:cNvPr>
          <p:cNvSpPr>
            <a:spLocks noGrp="1" noRot="1" noChangeAspect="1" noChangeArrowheads="1" noTextEdit="1"/>
          </p:cNvSpPr>
          <p:nvPr>
            <p:ph type="sldImg"/>
          </p:nvPr>
        </p:nvSpPr>
        <p:spPr>
          <a:ln/>
        </p:spPr>
      </p:sp>
      <p:sp>
        <p:nvSpPr>
          <p:cNvPr id="139266" name="Notes Placeholder 2">
            <a:extLst>
              <a:ext uri="{FF2B5EF4-FFF2-40B4-BE49-F238E27FC236}">
                <a16:creationId xmlns:a16="http://schemas.microsoft.com/office/drawing/2014/main" id="{BF5B17DD-E25A-29E9-9E43-A53D29EA1B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RAID 5</a:t>
            </a:r>
            <a:r>
              <a:rPr lang="en-US" altLang="en-CN">
                <a:latin typeface="Arial" panose="020B0604020202020204" pitchFamily="34" charset="0"/>
              </a:rPr>
              <a:t>—Note that a performance flaw for small writes in RAID 4 is that they all must read and write the same check disk, so it is a performance bottleneck. RAID 5 simply distributes the parity information across all disks in the array, thereby removing the bottleneck. The parity block in each stripe is rotated so that parity is spread evenly across all disks. The disk array controller must now calculate which disk has the parity for when it wants to write a given block, but that can be a simple calculation. RAID 5 has the same low check disk overhead as RAID 3 and 4, and it can do the large reads and writes of RAID 3 and the small reads of RAID 4, but it has higher small write band- width than RAID 4. Nevertheless, RAID 5 requires the most sophisticated controller of the classic RAID levels. </a:t>
            </a:r>
          </a:p>
          <a:p>
            <a:endParaRPr lang="en-CN" altLang="en-CN">
              <a:latin typeface="Arial" panose="020B0604020202020204" pitchFamily="34" charset="0"/>
            </a:endParaRPr>
          </a:p>
        </p:txBody>
      </p:sp>
      <p:sp>
        <p:nvSpPr>
          <p:cNvPr id="139267" name="Slide Number Placeholder 3">
            <a:extLst>
              <a:ext uri="{FF2B5EF4-FFF2-40B4-BE49-F238E27FC236}">
                <a16:creationId xmlns:a16="http://schemas.microsoft.com/office/drawing/2014/main" id="{8FB5F9F2-2835-FEF6-3565-96ADFA1F0A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6FD626-87E6-7245-B4A2-8820310337A7}" type="slidenum">
              <a:rPr lang="en-US" altLang="zh-CN"/>
              <a:pPr/>
              <a:t>107</a:t>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a:extLst>
              <a:ext uri="{FF2B5EF4-FFF2-40B4-BE49-F238E27FC236}">
                <a16:creationId xmlns:a16="http://schemas.microsoft.com/office/drawing/2014/main" id="{28FEFC74-A404-9745-BD32-190CDBBC46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9A33B4-655E-1D4E-9653-5AA9E1616B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0" name="Rectangle 2">
            <a:extLst>
              <a:ext uri="{FF2B5EF4-FFF2-40B4-BE49-F238E27FC236}">
                <a16:creationId xmlns:a16="http://schemas.microsoft.com/office/drawing/2014/main" id="{4C6A88D1-F919-4C48-9917-4DC5E08827F2}"/>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8D4EB780-3B07-2445-89DB-E408EC51F5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Having quantified the cost, power, and dependability of computer technology, we are ready to quantify performance.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As aforementioned, we have two common metrics to measure performance, right?</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a:extLst>
              <a:ext uri="{FF2B5EF4-FFF2-40B4-BE49-F238E27FC236}">
                <a16:creationId xmlns:a16="http://schemas.microsoft.com/office/drawing/2014/main" id="{2852886A-81B2-BF40-8841-82670AEAB1DA}"/>
              </a:ext>
            </a:extLst>
          </p:cNvPr>
          <p:cNvSpPr>
            <a:spLocks noGrp="1" noRot="1" noChangeAspect="1" noChangeArrowheads="1" noTextEdit="1"/>
          </p:cNvSpPr>
          <p:nvPr>
            <p:ph type="sldImg"/>
          </p:nvPr>
        </p:nvSpPr>
        <p:spPr>
          <a:ln/>
        </p:spPr>
      </p:sp>
      <p:sp>
        <p:nvSpPr>
          <p:cNvPr id="167938" name="备注占位符 2">
            <a:extLst>
              <a:ext uri="{FF2B5EF4-FFF2-40B4-BE49-F238E27FC236}">
                <a16:creationId xmlns:a16="http://schemas.microsoft.com/office/drawing/2014/main" id="{53A2B7B1-A6BA-5049-A0F8-1BA29A361E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One is execution time (or response time, or latency);</a:t>
            </a:r>
          </a:p>
          <a:p>
            <a:r>
              <a:rPr lang="en-US" altLang="zh-CN">
                <a:latin typeface="Arial" panose="020B0604020202020204" pitchFamily="34" charset="0"/>
              </a:rPr>
              <a:t>The other is throughput…;</a:t>
            </a:r>
            <a:endParaRPr lang="zh-CN" altLang="en-US">
              <a:latin typeface="Arial" panose="020B0604020202020204" pitchFamily="34" charset="0"/>
            </a:endParaRPr>
          </a:p>
        </p:txBody>
      </p:sp>
      <p:sp>
        <p:nvSpPr>
          <p:cNvPr id="167939" name="灯片编号占位符 3">
            <a:extLst>
              <a:ext uri="{FF2B5EF4-FFF2-40B4-BE49-F238E27FC236}">
                <a16:creationId xmlns:a16="http://schemas.microsoft.com/office/drawing/2014/main" id="{17A24D8A-8923-2749-AC15-8ED7F89807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9F70D86-368D-1745-9CB8-D976CFD47C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Slide Image Placeholder 1">
            <a:extLst>
              <a:ext uri="{FF2B5EF4-FFF2-40B4-BE49-F238E27FC236}">
                <a16:creationId xmlns:a16="http://schemas.microsoft.com/office/drawing/2014/main" id="{09B6A61C-A917-ED42-836C-C23F60B2870C}"/>
              </a:ext>
            </a:extLst>
          </p:cNvPr>
          <p:cNvSpPr>
            <a:spLocks noGrp="1" noRot="1" noChangeAspect="1" noChangeArrowheads="1" noTextEdit="1"/>
          </p:cNvSpPr>
          <p:nvPr>
            <p:ph type="sldImg"/>
          </p:nvPr>
        </p:nvSpPr>
        <p:spPr>
          <a:ln/>
        </p:spPr>
      </p:sp>
      <p:sp>
        <p:nvSpPr>
          <p:cNvPr id="169986" name="Notes Placeholder 2">
            <a:extLst>
              <a:ext uri="{FF2B5EF4-FFF2-40B4-BE49-F238E27FC236}">
                <a16:creationId xmlns:a16="http://schemas.microsoft.com/office/drawing/2014/main" id="{3252734C-B2F6-FD40-92A4-857CBC0C40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X is faster than Y: the response time or execution time is lower on X than on Y for the given task.</a:t>
            </a:r>
          </a:p>
          <a:p>
            <a:r>
              <a:rPr lang="en-CN" altLang="en-CN">
                <a:latin typeface="Arial" panose="020B0604020202020204" pitchFamily="34" charset="0"/>
              </a:rPr>
              <a:t>Since execution time is the reciprocal of performance, then the following relationship holds:</a:t>
            </a:r>
          </a:p>
          <a:p>
            <a:r>
              <a:rPr lang="en-CN" altLang="en-CN">
                <a:latin typeface="Arial" panose="020B0604020202020204" pitchFamily="34" charset="0"/>
              </a:rPr>
              <a:t>The throughput of X is 1.3 times as fast as Y – the number of tasks completed per unit time on computer X is 1.3 times the number completed on Y.</a:t>
            </a:r>
          </a:p>
        </p:txBody>
      </p:sp>
      <p:sp>
        <p:nvSpPr>
          <p:cNvPr id="169987" name="Slide Number Placeholder 3">
            <a:extLst>
              <a:ext uri="{FF2B5EF4-FFF2-40B4-BE49-F238E27FC236}">
                <a16:creationId xmlns:a16="http://schemas.microsoft.com/office/drawing/2014/main" id="{1CD4BCF3-686D-6C4B-B2B6-A4F116F7DB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188C73-1783-F648-B8E0-5466AF1B3CD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1.17 SPEC2017 programs and the evolution of the SPEC benchmarks over time, with integer programs above the line and floating- point programs below the line. Of the 10 SPEC2017 integer programs, 5 are written in C, 4 in C++., and 1 in Fortran. For the floating-point programs, the split is 3 in Fortran, 2 in C++, 2 in C, and 6 in mixed C, C++, and Fortran. The figure shows all 82 of the programs in the 1989, 1992, 1995, 2000, 2006, and 2017 releases. </a:t>
            </a:r>
            <a:r>
              <a:rPr lang="en-US" sz="1200" kern="1200" dirty="0" err="1">
                <a:solidFill>
                  <a:schemeClr val="tx1"/>
                </a:solidFill>
                <a:effectLst/>
                <a:latin typeface="Arial" charset="0"/>
                <a:ea typeface="宋体" pitchFamily="2" charset="-122"/>
                <a:cs typeface="+mn-cs"/>
              </a:rPr>
              <a:t>Gcc</a:t>
            </a:r>
            <a:r>
              <a:rPr lang="en-US" sz="1200" kern="1200" dirty="0">
                <a:solidFill>
                  <a:schemeClr val="tx1"/>
                </a:solidFill>
                <a:effectLst/>
                <a:latin typeface="Arial" charset="0"/>
                <a:ea typeface="宋体" pitchFamily="2" charset="-122"/>
                <a:cs typeface="+mn-cs"/>
              </a:rPr>
              <a:t> is the senior citizen of the group. Only 3 integer programs and 3 floating-point programs survived three or more generations. Although a few are carried over from generation to generation, the version of the program changes and either the input or the size of the benchmark is often expanded to increase its running time and to avoid perturbation in measurement or domination of the execution time by some factor other than CPU time. The benchmark descriptions on the left are for SPEC2017 only and do not apply to earlier versions. Programs in the same row from different generations of SPEC are generally not related; for example, </a:t>
            </a:r>
            <a:r>
              <a:rPr lang="en-US" sz="1200" kern="1200" dirty="0" err="1">
                <a:solidFill>
                  <a:schemeClr val="tx1"/>
                </a:solidFill>
                <a:effectLst/>
                <a:latin typeface="Arial" charset="0"/>
                <a:ea typeface="宋体" pitchFamily="2" charset="-122"/>
                <a:cs typeface="+mn-cs"/>
              </a:rPr>
              <a:t>fpppp</a:t>
            </a:r>
            <a:r>
              <a:rPr lang="en-US" sz="1200" kern="1200" dirty="0">
                <a:solidFill>
                  <a:schemeClr val="tx1"/>
                </a:solidFill>
                <a:effectLst/>
                <a:latin typeface="Arial" charset="0"/>
                <a:ea typeface="宋体" pitchFamily="2" charset="-122"/>
                <a:cs typeface="+mn-cs"/>
              </a:rPr>
              <a:t> is not a CFD code like </a:t>
            </a:r>
            <a:r>
              <a:rPr lang="en-US" sz="1200" kern="1200" dirty="0" err="1">
                <a:solidFill>
                  <a:schemeClr val="tx1"/>
                </a:solidFill>
                <a:effectLst/>
                <a:latin typeface="Arial" charset="0"/>
                <a:ea typeface="宋体" pitchFamily="2" charset="-122"/>
                <a:cs typeface="+mn-cs"/>
              </a:rPr>
              <a:t>bwaves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136</a:t>
            </a:fld>
            <a:endParaRPr lang="en-US" altLang="zh-CN"/>
          </a:p>
        </p:txBody>
      </p:sp>
    </p:spTree>
    <p:extLst>
      <p:ext uri="{BB962C8B-B14F-4D97-AF65-F5344CB8AC3E}">
        <p14:creationId xmlns:p14="http://schemas.microsoft.com/office/powerpoint/2010/main" val="33898253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guiding principle of reporting performance measurements should be repro- </a:t>
            </a:r>
            <a:r>
              <a:rPr lang="en-US" sz="1200" kern="1200" dirty="0" err="1">
                <a:solidFill>
                  <a:schemeClr val="tx1"/>
                </a:solidFill>
                <a:effectLst/>
                <a:latin typeface="Arial" charset="0"/>
                <a:ea typeface="宋体" pitchFamily="2" charset="-122"/>
                <a:cs typeface="+mn-cs"/>
              </a:rPr>
              <a:t>ducibility</a:t>
            </a:r>
            <a:r>
              <a:rPr lang="en-US" sz="1200" kern="1200" dirty="0">
                <a:solidFill>
                  <a:schemeClr val="tx1"/>
                </a:solidFill>
                <a:effectLst/>
                <a:latin typeface="Arial" charset="0"/>
                <a:ea typeface="宋体" pitchFamily="2" charset="-122"/>
                <a:cs typeface="+mn-cs"/>
              </a:rPr>
              <a:t>—list everything another experimenter would need to duplicate the results. A SPEC benchmark report requires an extensive description of the com- </a:t>
            </a:r>
            <a:r>
              <a:rPr lang="en-US" sz="1200" kern="1200" dirty="0" err="1">
                <a:solidFill>
                  <a:schemeClr val="tx1"/>
                </a:solidFill>
                <a:effectLst/>
                <a:latin typeface="Arial" charset="0"/>
                <a:ea typeface="宋体" pitchFamily="2" charset="-122"/>
                <a:cs typeface="+mn-cs"/>
              </a:rPr>
              <a:t>puter</a:t>
            </a:r>
            <a:r>
              <a:rPr lang="en-US" sz="1200" kern="1200" dirty="0">
                <a:solidFill>
                  <a:schemeClr val="tx1"/>
                </a:solidFill>
                <a:effectLst/>
                <a:latin typeface="Arial" charset="0"/>
                <a:ea typeface="宋体" pitchFamily="2" charset="-122"/>
                <a:cs typeface="+mn-cs"/>
              </a:rPr>
              <a:t> and the compiler flags, as well as the publication of both the baseline and the optimized results. In addition to hardware, software, and baseline tuning parameter descriptions, a SPEC report contains the actual performance times, shown both in tabular form and as a graph. A TPC benchmark report is even more complete, because it must include results of a benchmarking audit and cost information. These reports are excellent sources for finding the real costs of com- </a:t>
            </a:r>
            <a:r>
              <a:rPr lang="en-US" sz="1200" kern="1200" dirty="0" err="1">
                <a:solidFill>
                  <a:schemeClr val="tx1"/>
                </a:solidFill>
                <a:effectLst/>
                <a:latin typeface="Arial" charset="0"/>
                <a:ea typeface="宋体" pitchFamily="2" charset="-122"/>
                <a:cs typeface="+mn-cs"/>
              </a:rPr>
              <a:t>puting</a:t>
            </a:r>
            <a:r>
              <a:rPr lang="en-US" sz="1200" kern="1200" dirty="0">
                <a:solidFill>
                  <a:schemeClr val="tx1"/>
                </a:solidFill>
                <a:effectLst/>
                <a:latin typeface="Arial" charset="0"/>
                <a:ea typeface="宋体" pitchFamily="2" charset="-122"/>
                <a:cs typeface="+mn-cs"/>
              </a:rPr>
              <a:t> systems, since manufacturers compete on high performance and cost- performance. </a:t>
            </a:r>
            <a:endParaRPr lang="en-US" dirty="0"/>
          </a:p>
          <a:p>
            <a:endParaRPr lang="en-CN" altLang="en-CN" dirty="0">
              <a:latin typeface="Arial" panose="020B0604020202020204" pitchFamily="34" charset="0"/>
            </a:endParaRP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473811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Rather than pick weights, we could normalize execution times to a reference computer by dividing the time on the reference computer by the time on the computer being rated, yielding a ratio proportional to performance. SPEC uses this approach, calling the ratio the </a:t>
            </a:r>
            <a:r>
              <a:rPr lang="en-US" sz="1200" kern="1200" dirty="0" err="1">
                <a:solidFill>
                  <a:schemeClr val="tx1"/>
                </a:solidFill>
                <a:effectLst/>
                <a:latin typeface="Arial" charset="0"/>
                <a:ea typeface="宋体" pitchFamily="2" charset="-122"/>
                <a:cs typeface="+mn-cs"/>
              </a:rPr>
              <a:t>SPECRatio</a:t>
            </a:r>
            <a:r>
              <a:rPr lang="en-US" sz="1200" kern="1200" dirty="0">
                <a:solidFill>
                  <a:schemeClr val="tx1"/>
                </a:solidFill>
                <a:effectLst/>
                <a:latin typeface="Arial" charset="0"/>
                <a:ea typeface="宋体" pitchFamily="2" charset="-122"/>
                <a:cs typeface="+mn-cs"/>
              </a:rPr>
              <a:t>. It has a particularly useful property that matches the way we benchmark computer performance throughout this text—namely, comparing performance ratios.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Notice that the execution times on the reference computer drop out and the choice of the reference computer is irrelevant when the comparisons are made as a ratio, which is the approach we consistently use. </a:t>
            </a:r>
            <a:endParaRPr lang="en-US" dirty="0"/>
          </a:p>
          <a:p>
            <a:endParaRPr lang="en-CN" altLang="en-CN" dirty="0">
              <a:latin typeface="Arial" panose="020B0604020202020204" pitchFamily="34" charset="0"/>
            </a:endParaRP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050063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F3D92109-60BA-A04F-88FF-0CFD02F084F5}"/>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9F3D87D4-4A53-B645-987E-FBBDEB9E5F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Rather than pick weights, we could normalize execution times to a reference computer by dividing the time on the reference computer by the time on the computer being rated, yielding a ratio proportional to performance. SPEC uses this approach, calling the ratio the </a:t>
            </a:r>
            <a:r>
              <a:rPr lang="en-US" sz="1200" kern="1200" dirty="0" err="1">
                <a:solidFill>
                  <a:schemeClr val="tx1"/>
                </a:solidFill>
                <a:effectLst/>
                <a:latin typeface="Arial" charset="0"/>
                <a:ea typeface="宋体" pitchFamily="2" charset="-122"/>
                <a:cs typeface="+mn-cs"/>
              </a:rPr>
              <a:t>SPECRatio</a:t>
            </a:r>
            <a:r>
              <a:rPr lang="en-US" sz="1200" kern="1200" dirty="0">
                <a:solidFill>
                  <a:schemeClr val="tx1"/>
                </a:solidFill>
                <a:effectLst/>
                <a:latin typeface="Arial" charset="0"/>
                <a:ea typeface="宋体" pitchFamily="2" charset="-122"/>
                <a:cs typeface="+mn-cs"/>
              </a:rPr>
              <a:t>. It has a particularly useful property that matches the way we benchmark computer performance throughout this text—namely, comparing performance ratios.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Notice that the execution times on the reference computer drop out and the choice of the reference computer is irrelevant when the comparisons are made as a ratio, which is the approach we consistently use. </a:t>
            </a:r>
            <a:endParaRPr lang="en-US" dirty="0"/>
          </a:p>
          <a:p>
            <a:endParaRPr lang="en-CN" altLang="en-CN" dirty="0">
              <a:latin typeface="Arial" panose="020B0604020202020204" pitchFamily="34" charset="0"/>
            </a:endParaRPr>
          </a:p>
        </p:txBody>
      </p:sp>
      <p:sp>
        <p:nvSpPr>
          <p:cNvPr id="124931" name="Slide Number Placeholder 3">
            <a:extLst>
              <a:ext uri="{FF2B5EF4-FFF2-40B4-BE49-F238E27FC236}">
                <a16:creationId xmlns:a16="http://schemas.microsoft.com/office/drawing/2014/main" id="{8933292F-3B44-F145-A2D8-5CDAAA5C5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7F759E-C350-EE4D-8607-D5FD5E35E3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67134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a:extLst>
              <a:ext uri="{FF2B5EF4-FFF2-40B4-BE49-F238E27FC236}">
                <a16:creationId xmlns:a16="http://schemas.microsoft.com/office/drawing/2014/main" id="{E80DD05C-BBB5-B548-B751-08AA90911C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6BC4E3-95E9-2A4E-BF9C-515EEBABD1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2034" name="Rectangle 2">
            <a:extLst>
              <a:ext uri="{FF2B5EF4-FFF2-40B4-BE49-F238E27FC236}">
                <a16:creationId xmlns:a16="http://schemas.microsoft.com/office/drawing/2014/main" id="{DAF409A8-2C5D-DE48-9CBB-A81C7D324B41}"/>
              </a:ext>
            </a:extLst>
          </p:cNvPr>
          <p:cNvSpPr>
            <a:spLocks noGrp="1" noRot="1" noChangeAspect="1" noChangeArrowheads="1" noTextEdit="1"/>
          </p:cNvSpPr>
          <p:nvPr>
            <p:ph type="sldImg"/>
          </p:nvPr>
        </p:nvSpPr>
        <p:spPr>
          <a:ln/>
        </p:spPr>
      </p:sp>
      <p:sp>
        <p:nvSpPr>
          <p:cNvPr id="172035" name="Rectangle 3">
            <a:extLst>
              <a:ext uri="{FF2B5EF4-FFF2-40B4-BE49-F238E27FC236}">
                <a16:creationId xmlns:a16="http://schemas.microsoft.com/office/drawing/2014/main" id="{7BB60319-DB7F-C546-A8A8-BC05972B54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we have seen how to define, measure, and summarize/report performance, cost, dependability, energy, and power,</a:t>
            </a:r>
          </a:p>
          <a:p>
            <a:pPr eaLnBrk="1" hangingPunct="1"/>
            <a:r>
              <a:rPr lang="en-US" altLang="zh-CN">
                <a:latin typeface="Arial" panose="020B0604020202020204" pitchFamily="34" charset="0"/>
              </a:rPr>
              <a:t>We can explore guidelines and principals that are useful in the design and analysis of computers.</a:t>
            </a:r>
          </a:p>
          <a:p>
            <a:pPr eaLnBrk="1" hangingPunct="1"/>
            <a:r>
              <a:rPr lang="en-US" altLang="zh-CN">
                <a:latin typeface="Arial" panose="020B0604020202020204" pitchFamily="34" charset="0"/>
              </a:rPr>
              <a:t>Which are called quantitative principles;</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a:extLst>
              <a:ext uri="{FF2B5EF4-FFF2-40B4-BE49-F238E27FC236}">
                <a16:creationId xmlns:a16="http://schemas.microsoft.com/office/drawing/2014/main" id="{8023E919-4EFA-9044-BAA3-35F44EFB8AF1}"/>
              </a:ext>
            </a:extLst>
          </p:cNvPr>
          <p:cNvSpPr>
            <a:spLocks noGrp="1" noRot="1" noChangeAspect="1" noChangeArrowheads="1" noTextEdit="1"/>
          </p:cNvSpPr>
          <p:nvPr>
            <p:ph type="sldImg"/>
          </p:nvPr>
        </p:nvSpPr>
        <p:spPr>
          <a:ln/>
        </p:spPr>
      </p:sp>
      <p:sp>
        <p:nvSpPr>
          <p:cNvPr id="174082" name="Notes Placeholder 2">
            <a:extLst>
              <a:ext uri="{FF2B5EF4-FFF2-40B4-BE49-F238E27FC236}">
                <a16:creationId xmlns:a16="http://schemas.microsoft.com/office/drawing/2014/main" id="{0C05006C-E8DF-5749-981F-AB05729B71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Parallelism – lec02: </a:t>
            </a:r>
          </a:p>
          <a:p>
            <a:pPr eaLnBrk="1" hangingPunct="1"/>
            <a:r>
              <a:rPr lang="en-US" altLang="zh-CN">
                <a:latin typeface="Arial" panose="020B0604020202020204" pitchFamily="34" charset="0"/>
              </a:rPr>
              <a:t>ILP: Instruction-Level Parallelism</a:t>
            </a:r>
          </a:p>
          <a:p>
            <a:pPr eaLnBrk="1" hangingPunct="1"/>
            <a:r>
              <a:rPr lang="en-US" altLang="zh-CN">
                <a:latin typeface="Arial" panose="020B0604020202020204" pitchFamily="34" charset="0"/>
              </a:rPr>
              <a:t>Vector Architectures, GPUs, and MM</a:t>
            </a:r>
          </a:p>
          <a:p>
            <a:pPr eaLnBrk="1" hangingPunct="1"/>
            <a:r>
              <a:rPr lang="en-US" altLang="zh-CN">
                <a:latin typeface="Arial" panose="020B0604020202020204" pitchFamily="34" charset="0"/>
              </a:rPr>
              <a:t>TLP: Thread-Level Parallelism</a:t>
            </a:r>
          </a:p>
          <a:p>
            <a:pPr eaLnBrk="1" hangingPunct="1"/>
            <a:r>
              <a:rPr lang="en-US" altLang="zh-CN">
                <a:latin typeface="Arial" panose="020B0604020202020204" pitchFamily="34" charset="0"/>
              </a:rPr>
              <a:t>RLP: Request-Level Parallelism</a:t>
            </a:r>
          </a:p>
          <a:p>
            <a:endParaRPr lang="en-CN" altLang="en-CN">
              <a:latin typeface="Arial" panose="020B0604020202020204" pitchFamily="34" charset="0"/>
            </a:endParaRPr>
          </a:p>
        </p:txBody>
      </p:sp>
      <p:sp>
        <p:nvSpPr>
          <p:cNvPr id="174083" name="Slide Number Placeholder 3">
            <a:extLst>
              <a:ext uri="{FF2B5EF4-FFF2-40B4-BE49-F238E27FC236}">
                <a16:creationId xmlns:a16="http://schemas.microsoft.com/office/drawing/2014/main" id="{08202C59-12C6-CE46-BC3D-BB01C45E51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144668-F227-664A-A6AA-00BD9877BF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A455DEF-BA0F-8D47-97AE-D13D447033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D0A36ED-8318-5141-9504-EFC1FB6207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9CE83CD-EBCE-0249-A84B-DA5E4B2FB6C3}"/>
              </a:ext>
            </a:extLst>
          </p:cNvPr>
          <p:cNvSpPr>
            <a:spLocks noGrp="1" noChangeArrowheads="1"/>
          </p:cNvSpPr>
          <p:nvPr>
            <p:ph type="sldNum" sz="quarter" idx="12"/>
          </p:nvPr>
        </p:nvSpPr>
        <p:spPr>
          <a:ln/>
        </p:spPr>
        <p:txBody>
          <a:bodyPr/>
          <a:lstStyle>
            <a:lvl1pPr>
              <a:defRPr/>
            </a:lvl1pPr>
          </a:lstStyle>
          <a:p>
            <a:pPr>
              <a:defRPr/>
            </a:pPr>
            <a:fld id="{623BD3C3-F4B1-EB4A-9305-2A15BE8E7F34}" type="slidenum">
              <a:rPr lang="en-US" altLang="zh-CN"/>
              <a:pPr>
                <a:defRPr/>
              </a:pPr>
              <a:t>‹#›</a:t>
            </a:fld>
            <a:endParaRPr lang="en-US" altLang="zh-CN"/>
          </a:p>
        </p:txBody>
      </p:sp>
    </p:spTree>
    <p:extLst>
      <p:ext uri="{BB962C8B-B14F-4D97-AF65-F5344CB8AC3E}">
        <p14:creationId xmlns:p14="http://schemas.microsoft.com/office/powerpoint/2010/main" val="1105425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A68CD8F-3557-F948-B997-D7DC26944D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505F34C-5B4D-6A4F-AF2B-4034D6DB3C7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1BE2281-EE67-204E-B498-F1407C441A59}"/>
              </a:ext>
            </a:extLst>
          </p:cNvPr>
          <p:cNvSpPr>
            <a:spLocks noGrp="1" noChangeArrowheads="1"/>
          </p:cNvSpPr>
          <p:nvPr>
            <p:ph type="sldNum" sz="quarter" idx="12"/>
          </p:nvPr>
        </p:nvSpPr>
        <p:spPr>
          <a:ln/>
        </p:spPr>
        <p:txBody>
          <a:bodyPr/>
          <a:lstStyle>
            <a:lvl1pPr>
              <a:defRPr/>
            </a:lvl1pPr>
          </a:lstStyle>
          <a:p>
            <a:pPr>
              <a:defRPr/>
            </a:pPr>
            <a:fld id="{A4AD44FE-3065-3E4D-9BB1-5F14BA6BC988}" type="slidenum">
              <a:rPr lang="en-US" altLang="zh-CN"/>
              <a:pPr>
                <a:defRPr/>
              </a:pPr>
              <a:t>‹#›</a:t>
            </a:fld>
            <a:endParaRPr lang="en-US" altLang="zh-CN"/>
          </a:p>
        </p:txBody>
      </p:sp>
    </p:spTree>
    <p:extLst>
      <p:ext uri="{BB962C8B-B14F-4D97-AF65-F5344CB8AC3E}">
        <p14:creationId xmlns:p14="http://schemas.microsoft.com/office/powerpoint/2010/main" val="358224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8986487-C0B6-FB4E-9F52-1B97B8E8D9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874C70-1F1C-5545-AEF1-3CDD181234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70FBFC5-061C-3E44-9B63-0414A7BC564F}"/>
              </a:ext>
            </a:extLst>
          </p:cNvPr>
          <p:cNvSpPr>
            <a:spLocks noGrp="1" noChangeArrowheads="1"/>
          </p:cNvSpPr>
          <p:nvPr>
            <p:ph type="sldNum" sz="quarter" idx="12"/>
          </p:nvPr>
        </p:nvSpPr>
        <p:spPr>
          <a:ln/>
        </p:spPr>
        <p:txBody>
          <a:bodyPr/>
          <a:lstStyle>
            <a:lvl1pPr>
              <a:defRPr/>
            </a:lvl1pPr>
          </a:lstStyle>
          <a:p>
            <a:pPr>
              <a:defRPr/>
            </a:pPr>
            <a:fld id="{20A6EADD-122E-C141-975B-1084A22C2925}" type="slidenum">
              <a:rPr lang="en-US" altLang="zh-CN"/>
              <a:pPr>
                <a:defRPr/>
              </a:pPr>
              <a:t>‹#›</a:t>
            </a:fld>
            <a:endParaRPr lang="en-US" altLang="zh-CN"/>
          </a:p>
        </p:txBody>
      </p:sp>
    </p:spTree>
    <p:extLst>
      <p:ext uri="{BB962C8B-B14F-4D97-AF65-F5344CB8AC3E}">
        <p14:creationId xmlns:p14="http://schemas.microsoft.com/office/powerpoint/2010/main" val="1733790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2A25037-C350-B441-A863-99B41CDBD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B108859-88AB-044E-9A68-3FA566E90B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42333F7-479F-6640-91D1-CB88D343F87D}"/>
              </a:ext>
            </a:extLst>
          </p:cNvPr>
          <p:cNvSpPr>
            <a:spLocks noGrp="1" noChangeArrowheads="1"/>
          </p:cNvSpPr>
          <p:nvPr>
            <p:ph type="sldNum" sz="quarter" idx="12"/>
          </p:nvPr>
        </p:nvSpPr>
        <p:spPr>
          <a:ln/>
        </p:spPr>
        <p:txBody>
          <a:bodyPr/>
          <a:lstStyle>
            <a:lvl1pPr>
              <a:defRPr/>
            </a:lvl1pPr>
          </a:lstStyle>
          <a:p>
            <a:pPr>
              <a:defRPr/>
            </a:pPr>
            <a:fld id="{35DE7C15-0448-1941-8771-BFE83D49985F}" type="slidenum">
              <a:rPr lang="en-US" altLang="zh-CN"/>
              <a:pPr>
                <a:defRPr/>
              </a:pPr>
              <a:t>‹#›</a:t>
            </a:fld>
            <a:endParaRPr lang="en-US" altLang="zh-CN"/>
          </a:p>
        </p:txBody>
      </p:sp>
    </p:spTree>
    <p:extLst>
      <p:ext uri="{BB962C8B-B14F-4D97-AF65-F5344CB8AC3E}">
        <p14:creationId xmlns:p14="http://schemas.microsoft.com/office/powerpoint/2010/main" val="1450343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4CAA3CD-4018-8D4D-B4C1-36316C5A80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DD693A-3286-4543-8E5F-6A536227F2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254C115-2308-C242-A215-181FF79594F5}"/>
              </a:ext>
            </a:extLst>
          </p:cNvPr>
          <p:cNvSpPr>
            <a:spLocks noGrp="1" noChangeArrowheads="1"/>
          </p:cNvSpPr>
          <p:nvPr>
            <p:ph type="sldNum" sz="quarter" idx="12"/>
          </p:nvPr>
        </p:nvSpPr>
        <p:spPr>
          <a:ln/>
        </p:spPr>
        <p:txBody>
          <a:bodyPr/>
          <a:lstStyle>
            <a:lvl1pPr>
              <a:defRPr/>
            </a:lvl1pPr>
          </a:lstStyle>
          <a:p>
            <a:pPr>
              <a:defRPr/>
            </a:pPr>
            <a:fld id="{0C6E737B-57EC-3F46-BC74-686E680CC1F4}" type="slidenum">
              <a:rPr lang="en-US" altLang="zh-CN"/>
              <a:pPr>
                <a:defRPr/>
              </a:pPr>
              <a:t>‹#›</a:t>
            </a:fld>
            <a:endParaRPr lang="en-US" altLang="zh-CN"/>
          </a:p>
        </p:txBody>
      </p:sp>
    </p:spTree>
    <p:extLst>
      <p:ext uri="{BB962C8B-B14F-4D97-AF65-F5344CB8AC3E}">
        <p14:creationId xmlns:p14="http://schemas.microsoft.com/office/powerpoint/2010/main" val="3227851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A540CE3-C9D2-8D4E-B2C3-A166FBF756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59F13-40C8-5843-AB18-66A1AA4297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D78DDD7-5F14-C445-8D45-A6CCB8000A87}"/>
              </a:ext>
            </a:extLst>
          </p:cNvPr>
          <p:cNvSpPr>
            <a:spLocks noGrp="1" noChangeArrowheads="1"/>
          </p:cNvSpPr>
          <p:nvPr>
            <p:ph type="sldNum" sz="quarter" idx="12"/>
          </p:nvPr>
        </p:nvSpPr>
        <p:spPr>
          <a:ln/>
        </p:spPr>
        <p:txBody>
          <a:bodyPr/>
          <a:lstStyle>
            <a:lvl1pPr>
              <a:defRPr/>
            </a:lvl1pPr>
          </a:lstStyle>
          <a:p>
            <a:pPr>
              <a:defRPr/>
            </a:pPr>
            <a:fld id="{F29E6761-7714-514C-AB3F-E743B6334E55}" type="slidenum">
              <a:rPr lang="en-US" altLang="zh-CN"/>
              <a:pPr>
                <a:defRPr/>
              </a:pPr>
              <a:t>‹#›</a:t>
            </a:fld>
            <a:endParaRPr lang="en-US" altLang="zh-CN"/>
          </a:p>
        </p:txBody>
      </p:sp>
    </p:spTree>
    <p:extLst>
      <p:ext uri="{BB962C8B-B14F-4D97-AF65-F5344CB8AC3E}">
        <p14:creationId xmlns:p14="http://schemas.microsoft.com/office/powerpoint/2010/main" val="201818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27D1267-E841-9940-A732-07920AD949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47A106C-0243-DA4F-B120-296CA0953E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57C9256-8251-344D-AB27-5D9A574F9DA2}"/>
              </a:ext>
            </a:extLst>
          </p:cNvPr>
          <p:cNvSpPr>
            <a:spLocks noGrp="1" noChangeArrowheads="1"/>
          </p:cNvSpPr>
          <p:nvPr>
            <p:ph type="sldNum" sz="quarter" idx="12"/>
          </p:nvPr>
        </p:nvSpPr>
        <p:spPr>
          <a:ln/>
        </p:spPr>
        <p:txBody>
          <a:bodyPr/>
          <a:lstStyle>
            <a:lvl1pPr>
              <a:defRPr/>
            </a:lvl1pPr>
          </a:lstStyle>
          <a:p>
            <a:pPr>
              <a:defRPr/>
            </a:pPr>
            <a:fld id="{9E890254-3308-1E4F-A8C4-30F63CA1F001}" type="slidenum">
              <a:rPr lang="en-US" altLang="zh-CN"/>
              <a:pPr>
                <a:defRPr/>
              </a:pPr>
              <a:t>‹#›</a:t>
            </a:fld>
            <a:endParaRPr lang="en-US" altLang="zh-CN"/>
          </a:p>
        </p:txBody>
      </p:sp>
    </p:spTree>
    <p:extLst>
      <p:ext uri="{BB962C8B-B14F-4D97-AF65-F5344CB8AC3E}">
        <p14:creationId xmlns:p14="http://schemas.microsoft.com/office/powerpoint/2010/main" val="48820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BA683DB5-07F8-DF4D-892C-3366032161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D7DF220-E8BA-7A45-AB92-EDE08564E6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4D6C585-832A-3C42-A162-3DEAA3C8D3A8}"/>
              </a:ext>
            </a:extLst>
          </p:cNvPr>
          <p:cNvSpPr>
            <a:spLocks noGrp="1" noChangeArrowheads="1"/>
          </p:cNvSpPr>
          <p:nvPr>
            <p:ph type="sldNum" sz="quarter" idx="12"/>
          </p:nvPr>
        </p:nvSpPr>
        <p:spPr>
          <a:ln/>
        </p:spPr>
        <p:txBody>
          <a:bodyPr/>
          <a:lstStyle>
            <a:lvl1pPr>
              <a:defRPr/>
            </a:lvl1pPr>
          </a:lstStyle>
          <a:p>
            <a:pPr>
              <a:defRPr/>
            </a:pPr>
            <a:fld id="{7EB4571A-DA06-5344-8297-07C768B39477}" type="slidenum">
              <a:rPr lang="en-US" altLang="zh-CN"/>
              <a:pPr>
                <a:defRPr/>
              </a:pPr>
              <a:t>‹#›</a:t>
            </a:fld>
            <a:endParaRPr lang="en-US" altLang="zh-CN"/>
          </a:p>
        </p:txBody>
      </p:sp>
    </p:spTree>
    <p:extLst>
      <p:ext uri="{BB962C8B-B14F-4D97-AF65-F5344CB8AC3E}">
        <p14:creationId xmlns:p14="http://schemas.microsoft.com/office/powerpoint/2010/main" val="401737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81BD2B7-8EFB-8F4B-8BB2-5994C254FE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DA3BD41-8EC9-2945-A031-70B5D82505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3E74246-BF1B-FD43-9C5D-C1A003637ED5}"/>
              </a:ext>
            </a:extLst>
          </p:cNvPr>
          <p:cNvSpPr>
            <a:spLocks noGrp="1" noChangeArrowheads="1"/>
          </p:cNvSpPr>
          <p:nvPr>
            <p:ph type="sldNum" sz="quarter" idx="12"/>
          </p:nvPr>
        </p:nvSpPr>
        <p:spPr>
          <a:ln/>
        </p:spPr>
        <p:txBody>
          <a:bodyPr/>
          <a:lstStyle>
            <a:lvl1pPr>
              <a:defRPr/>
            </a:lvl1pPr>
          </a:lstStyle>
          <a:p>
            <a:pPr>
              <a:defRPr/>
            </a:pPr>
            <a:fld id="{3B6B69D8-A3FF-034E-BB90-AD23AA5FC791}" type="slidenum">
              <a:rPr lang="en-US" altLang="zh-CN"/>
              <a:pPr>
                <a:defRPr/>
              </a:pPr>
              <a:t>‹#›</a:t>
            </a:fld>
            <a:endParaRPr lang="en-US" altLang="zh-CN"/>
          </a:p>
        </p:txBody>
      </p:sp>
    </p:spTree>
    <p:extLst>
      <p:ext uri="{BB962C8B-B14F-4D97-AF65-F5344CB8AC3E}">
        <p14:creationId xmlns:p14="http://schemas.microsoft.com/office/powerpoint/2010/main" val="285634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B55310A-1931-0E41-AA7D-47C5E0A92A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8B6F166-349D-894E-821A-A9C771251F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8E6BA89-9F6A-944D-9289-0AAEAF8461C0}"/>
              </a:ext>
            </a:extLst>
          </p:cNvPr>
          <p:cNvSpPr>
            <a:spLocks noGrp="1" noChangeArrowheads="1"/>
          </p:cNvSpPr>
          <p:nvPr>
            <p:ph type="sldNum" sz="quarter" idx="12"/>
          </p:nvPr>
        </p:nvSpPr>
        <p:spPr>
          <a:ln/>
        </p:spPr>
        <p:txBody>
          <a:bodyPr/>
          <a:lstStyle>
            <a:lvl1pPr>
              <a:defRPr/>
            </a:lvl1pPr>
          </a:lstStyle>
          <a:p>
            <a:pPr>
              <a:defRPr/>
            </a:pPr>
            <a:fld id="{87C47178-74D9-284A-B8C5-398FB61AF9EE}" type="slidenum">
              <a:rPr lang="en-US" altLang="zh-CN"/>
              <a:pPr>
                <a:defRPr/>
              </a:pPr>
              <a:t>‹#›</a:t>
            </a:fld>
            <a:endParaRPr lang="en-US" altLang="zh-CN"/>
          </a:p>
        </p:txBody>
      </p:sp>
    </p:spTree>
    <p:extLst>
      <p:ext uri="{BB962C8B-B14F-4D97-AF65-F5344CB8AC3E}">
        <p14:creationId xmlns:p14="http://schemas.microsoft.com/office/powerpoint/2010/main" val="259593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51A2914-2908-004A-A938-E056061DE8C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8935845-E95E-EC42-A8D9-3F51016350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AF07E37-99CF-CE41-B4A3-9057D6F5DC95}"/>
              </a:ext>
            </a:extLst>
          </p:cNvPr>
          <p:cNvSpPr>
            <a:spLocks noGrp="1" noChangeArrowheads="1"/>
          </p:cNvSpPr>
          <p:nvPr>
            <p:ph type="sldNum" sz="quarter" idx="12"/>
          </p:nvPr>
        </p:nvSpPr>
        <p:spPr>
          <a:ln/>
        </p:spPr>
        <p:txBody>
          <a:bodyPr/>
          <a:lstStyle>
            <a:lvl1pPr>
              <a:defRPr/>
            </a:lvl1pPr>
          </a:lstStyle>
          <a:p>
            <a:pPr>
              <a:defRPr/>
            </a:pPr>
            <a:fld id="{2F315A53-CD3A-2A41-97A1-DF361D3D4D8D}" type="slidenum">
              <a:rPr lang="en-US" altLang="zh-CN"/>
              <a:pPr>
                <a:defRPr/>
              </a:pPr>
              <a:t>‹#›</a:t>
            </a:fld>
            <a:endParaRPr lang="en-US" altLang="zh-CN"/>
          </a:p>
        </p:txBody>
      </p:sp>
    </p:spTree>
    <p:extLst>
      <p:ext uri="{BB962C8B-B14F-4D97-AF65-F5344CB8AC3E}">
        <p14:creationId xmlns:p14="http://schemas.microsoft.com/office/powerpoint/2010/main" val="2713472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54A3459-30D1-F44E-A220-D7BD24603162}"/>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E0EDFA8-3C94-964B-B27C-99C30514FB64}"/>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C65347C-84DB-2345-8743-8717CE14276E}"/>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1526370C-2D2B-8940-9E3B-EDBF259FDCE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B01A226B-848E-E448-8D61-E3225078925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EA83593B-2DAF-0842-9FD7-026E142C0B62}" type="slidenum">
              <a:rPr lang="en-US" altLang="zh-CN"/>
              <a:pPr>
                <a:defRPr/>
              </a:pPr>
              <a:t>‹#›</a:t>
            </a:fld>
            <a:endParaRPr lang="en-US" altLang="zh-CN"/>
          </a:p>
        </p:txBody>
      </p:sp>
    </p:spTree>
    <p:extLst>
      <p:ext uri="{BB962C8B-B14F-4D97-AF65-F5344CB8AC3E}">
        <p14:creationId xmlns:p14="http://schemas.microsoft.com/office/powerpoint/2010/main" val="40955600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acnc.com/raidedu/3"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www.acnc.com/raidedu/4"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07.xml.rels><?xml version="1.0" encoding="UTF-8" standalone="yes"?>
<Relationships xmlns="http://schemas.openxmlformats.org/package/2006/relationships"><Relationship Id="rId3" Type="http://schemas.openxmlformats.org/officeDocument/2006/relationships/hyperlink" Target="http://www.acnc.com/raidedu/5"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www.acnc.com/raidedu/0" TargetMode="External"/><Relationship Id="rId2" Type="http://schemas.openxmlformats.org/officeDocument/2006/relationships/hyperlink" Target="https://www.icc-usa.com/content/raid-calculator/raid-0-1.png"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youtube.com/watch?v=jgO09opx56o"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research.microsoft.com/apps/video/default.aspx?id=221327" TargetMode="External"/><Relationship Id="rId2" Type="http://schemas.openxmlformats.org/officeDocument/2006/relationships/hyperlink" Target="http://www.cs.virginia.edu/~robins/YouAndYourResearch.html" TargetMode="External"/><Relationship Id="rId1" Type="http://schemas.openxmlformats.org/officeDocument/2006/relationships/slideLayout" Target="../slideLayouts/slideLayout2.xml"/><Relationship Id="rId5" Type="http://schemas.openxmlformats.org/officeDocument/2006/relationships/hyperlink" Target="https://www.youtube.com/watch?v=XuGII3MzBic&amp;list=PLFxLsR2YiHIP7YIUA7zL4QehDiPe7u27g" TargetMode="External"/><Relationship Id="rId4" Type="http://schemas.openxmlformats.org/officeDocument/2006/relationships/hyperlink" Target="http://research.microsoft.com/apps/video/default.aspx?id=221317" TargetMode="External"/></Relationships>
</file>

<file path=ppt/slides/_rels/slide179.xml.rels><?xml version="1.0" encoding="UTF-8" standalone="yes"?>
<Relationships xmlns="http://schemas.openxmlformats.org/package/2006/relationships"><Relationship Id="rId2" Type="http://schemas.openxmlformats.org/officeDocument/2006/relationships/hyperlink" Target="https://www.yumpu.com/en/document/read/58012931/do-good-researc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icc-usa.com/content/raid-calculator/raid-0-1.png"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www.petemarovichimages.com/wp-content/uploads/2013/11/RAID1.jpg"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icc-usa.com/content/raid-calculator/raid-0-1.png"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www.acnc.com/raidedu/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D0E6A285-4F5C-3049-989F-350D9CE293B6}"/>
              </a:ext>
            </a:extLst>
          </p:cNvPr>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p>
        </p:txBody>
      </p:sp>
      <p:sp>
        <p:nvSpPr>
          <p:cNvPr id="14338" name="Rectangle 3">
            <a:extLst>
              <a:ext uri="{FF2B5EF4-FFF2-40B4-BE49-F238E27FC236}">
                <a16:creationId xmlns:a16="http://schemas.microsoft.com/office/drawing/2014/main" id="{3F0C1D42-7E82-804D-A8A2-37B3786F3F0E}"/>
              </a:ext>
            </a:extLst>
          </p:cNvPr>
          <p:cNvSpPr>
            <a:spLocks noGrp="1" noChangeArrowheads="1"/>
          </p:cNvSpPr>
          <p:nvPr>
            <p:ph type="subTitle" idx="1"/>
          </p:nvPr>
        </p:nvSpPr>
        <p:spPr>
          <a:xfrm>
            <a:off x="0" y="45720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p>
        </p:txBody>
      </p:sp>
      <p:sp>
        <p:nvSpPr>
          <p:cNvPr id="4" name="矩形 3">
            <a:extLst>
              <a:ext uri="{FF2B5EF4-FFF2-40B4-BE49-F238E27FC236}">
                <a16:creationId xmlns:a16="http://schemas.microsoft.com/office/drawing/2014/main" id="{76C4085D-FD69-C341-9C6A-5A3510E839CF}"/>
              </a:ext>
            </a:extLst>
          </p:cNvPr>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Verdana"/>
                <a:ea typeface="宋体"/>
                <a:cs typeface="+mn-cs"/>
              </a:rPr>
              <a:t>03</a:t>
            </a:r>
            <a:endParaRPr kumimoji="0" lang="zh-CN" altLang="en-US" sz="3600" b="1" i="0" u="none" strike="noStrike" kern="1200" cap="none" spc="0" normalizeH="0" baseline="0" noProof="0" dirty="0">
              <a:ln>
                <a:noFill/>
              </a:ln>
              <a:solidFill>
                <a:srgbClr val="FFFFFF"/>
              </a:solidFill>
              <a:effectLst/>
              <a:uLnTx/>
              <a:uFillTx/>
              <a:latin typeface="Verdana"/>
              <a:ea typeface="宋体"/>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Content Placeholder 4">
            <a:extLst>
              <a:ext uri="{FF2B5EF4-FFF2-40B4-BE49-F238E27FC236}">
                <a16:creationId xmlns:a16="http://schemas.microsoft.com/office/drawing/2014/main" id="{6BBCCACE-B512-554C-A344-0DC93FD9AB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252413"/>
            <a:ext cx="9144000" cy="6605587"/>
          </a:xfrm>
        </p:spPr>
      </p:pic>
      <p:sp>
        <p:nvSpPr>
          <p:cNvPr id="6" name="TextBox 5">
            <a:extLst>
              <a:ext uri="{FF2B5EF4-FFF2-40B4-BE49-F238E27FC236}">
                <a16:creationId xmlns:a16="http://schemas.microsoft.com/office/drawing/2014/main" id="{851BE2D7-B0CE-4842-94B5-9705A7FCD7FC}"/>
              </a:ext>
            </a:extLst>
          </p:cNvPr>
          <p:cNvSpPr txBox="1"/>
          <p:nvPr/>
        </p:nvSpPr>
        <p:spPr>
          <a:xfrm>
            <a:off x="4468813" y="4876800"/>
            <a:ext cx="4675187" cy="1077913"/>
          </a:xfrm>
          <a:prstGeom prst="rect">
            <a:avLst/>
          </a:prstGeom>
          <a:noFill/>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CN"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Moore’s Law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e</a:t>
            </a:r>
            <a:r>
              <a:rPr kumimoji="0" lang="en-CN"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nded around 2015</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ABFB54DA-6318-264E-D841-425E2B20ACE5}"/>
              </a:ext>
            </a:extLst>
          </p:cNvPr>
          <p:cNvSpPr>
            <a:spLocks noGrp="1" noChangeArrowheads="1"/>
          </p:cNvSpPr>
          <p:nvPr>
            <p:ph type="title"/>
          </p:nvPr>
        </p:nvSpPr>
        <p:spPr/>
        <p:txBody>
          <a:bodyPr/>
          <a:lstStyle/>
          <a:p>
            <a:pPr eaLnBrk="1" hangingPunct="1"/>
            <a:r>
              <a:rPr lang="en-US" altLang="zh-CN"/>
              <a:t>RAID 3</a:t>
            </a:r>
          </a:p>
        </p:txBody>
      </p:sp>
      <p:sp>
        <p:nvSpPr>
          <p:cNvPr id="84994" name="Rectangle 3">
            <a:extLst>
              <a:ext uri="{FF2B5EF4-FFF2-40B4-BE49-F238E27FC236}">
                <a16:creationId xmlns:a16="http://schemas.microsoft.com/office/drawing/2014/main" id="{830624ED-AD8F-E195-17C4-F820DF3AD6E0}"/>
              </a:ext>
            </a:extLst>
          </p:cNvPr>
          <p:cNvSpPr>
            <a:spLocks noGrp="1" noChangeArrowheads="1"/>
          </p:cNvSpPr>
          <p:nvPr>
            <p:ph type="body" idx="1"/>
          </p:nvPr>
        </p:nvSpPr>
        <p:spPr/>
        <p:txBody>
          <a:bodyPr/>
          <a:lstStyle/>
          <a:p>
            <a:pPr eaLnBrk="1" hangingPunct="1"/>
            <a:r>
              <a:rPr lang="en-US" altLang="zh-CN">
                <a:hlinkClick r:id="rId3"/>
              </a:rPr>
              <a:t>http://www.acnc.com/raidedu/3</a:t>
            </a:r>
            <a:endParaRPr lang="en-US" altLang="zh-CN"/>
          </a:p>
          <a:p>
            <a:pPr eaLnBrk="1" hangingPunct="1"/>
            <a:r>
              <a:rPr lang="en-US" altLang="zh-CN"/>
              <a:t>Data striped over all data disks</a:t>
            </a:r>
          </a:p>
          <a:p>
            <a:pPr eaLnBrk="1" hangingPunct="1"/>
            <a:r>
              <a:rPr lang="en-US" altLang="zh-CN"/>
              <a:t>Parity of a stripe to parity disk</a:t>
            </a:r>
          </a:p>
          <a:p>
            <a:pPr eaLnBrk="1" hangingPunct="1"/>
            <a:r>
              <a:rPr lang="en-US" altLang="zh-CN"/>
              <a:t>Require at least 3 disks to implement</a:t>
            </a:r>
          </a:p>
        </p:txBody>
      </p:sp>
      <p:pic>
        <p:nvPicPr>
          <p:cNvPr id="84995" name="Picture 5" descr="raid3">
            <a:extLst>
              <a:ext uri="{FF2B5EF4-FFF2-40B4-BE49-F238E27FC236}">
                <a16:creationId xmlns:a16="http://schemas.microsoft.com/office/drawing/2014/main" id="{EE0E2D2F-1784-E0A3-CB32-9A97344D5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4000500"/>
            <a:ext cx="7143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41">
            <a:extLst>
              <a:ext uri="{FF2B5EF4-FFF2-40B4-BE49-F238E27FC236}">
                <a16:creationId xmlns:a16="http://schemas.microsoft.com/office/drawing/2014/main" id="{9E144B1F-4157-48DE-A5E6-033F54349176}"/>
              </a:ext>
            </a:extLst>
          </p:cNvPr>
          <p:cNvGrpSpPr>
            <a:grpSpLocks/>
          </p:cNvGrpSpPr>
          <p:nvPr/>
        </p:nvGrpSpPr>
        <p:grpSpPr bwMode="auto">
          <a:xfrm>
            <a:off x="4292600" y="1803400"/>
            <a:ext cx="4851400" cy="4608513"/>
            <a:chOff x="2296" y="780"/>
            <a:chExt cx="3056" cy="2903"/>
          </a:xfrm>
        </p:grpSpPr>
        <p:grpSp>
          <p:nvGrpSpPr>
            <p:cNvPr id="86020" name="Group 3">
              <a:extLst>
                <a:ext uri="{FF2B5EF4-FFF2-40B4-BE49-F238E27FC236}">
                  <a16:creationId xmlns:a16="http://schemas.microsoft.com/office/drawing/2014/main" id="{869483A8-7B66-2DA4-7AC7-EBB360D2D4EE}"/>
                </a:ext>
              </a:extLst>
            </p:cNvPr>
            <p:cNvGrpSpPr>
              <a:grpSpLocks/>
            </p:cNvGrpSpPr>
            <p:nvPr/>
          </p:nvGrpSpPr>
          <p:grpSpPr bwMode="auto">
            <a:xfrm>
              <a:off x="2296" y="780"/>
              <a:ext cx="3056" cy="768"/>
              <a:chOff x="2296" y="780"/>
              <a:chExt cx="3056" cy="768"/>
            </a:xfrm>
          </p:grpSpPr>
          <p:sp useBgFill="1">
            <p:nvSpPr>
              <p:cNvPr id="86026" name="Oval 4">
                <a:extLst>
                  <a:ext uri="{FF2B5EF4-FFF2-40B4-BE49-F238E27FC236}">
                    <a16:creationId xmlns:a16="http://schemas.microsoft.com/office/drawing/2014/main" id="{33002BA1-9A25-92C8-0868-0AC441075E92}"/>
                  </a:ext>
                </a:extLst>
              </p:cNvPr>
              <p:cNvSpPr>
                <a:spLocks noChangeArrowheads="1"/>
              </p:cNvSpPr>
              <p:nvPr/>
            </p:nvSpPr>
            <p:spPr bwMode="auto">
              <a:xfrm>
                <a:off x="2472" y="876"/>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6027" name="Oval 5">
                <a:extLst>
                  <a:ext uri="{FF2B5EF4-FFF2-40B4-BE49-F238E27FC236}">
                    <a16:creationId xmlns:a16="http://schemas.microsoft.com/office/drawing/2014/main" id="{2D05E6A7-0E63-4C8E-D757-7FEFF92AED95}"/>
                  </a:ext>
                </a:extLst>
              </p:cNvPr>
              <p:cNvSpPr>
                <a:spLocks noChangeArrowheads="1"/>
              </p:cNvSpPr>
              <p:nvPr/>
            </p:nvSpPr>
            <p:spPr bwMode="auto">
              <a:xfrm>
                <a:off x="2472" y="1252"/>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6028" name="Line 6">
                <a:extLst>
                  <a:ext uri="{FF2B5EF4-FFF2-40B4-BE49-F238E27FC236}">
                    <a16:creationId xmlns:a16="http://schemas.microsoft.com/office/drawing/2014/main" id="{158D00A2-12D6-55F6-ACFF-6DE221B5CF8B}"/>
                  </a:ext>
                </a:extLst>
              </p:cNvPr>
              <p:cNvSpPr>
                <a:spLocks noChangeShapeType="1"/>
              </p:cNvSpPr>
              <p:nvPr/>
            </p:nvSpPr>
            <p:spPr bwMode="auto">
              <a:xfrm>
                <a:off x="246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6029" name="Line 7">
                <a:extLst>
                  <a:ext uri="{FF2B5EF4-FFF2-40B4-BE49-F238E27FC236}">
                    <a16:creationId xmlns:a16="http://schemas.microsoft.com/office/drawing/2014/main" id="{8F481FF9-A753-A978-CC5D-B2EAFABA5B34}"/>
                  </a:ext>
                </a:extLst>
              </p:cNvPr>
              <p:cNvSpPr>
                <a:spLocks noChangeShapeType="1"/>
              </p:cNvSpPr>
              <p:nvPr/>
            </p:nvSpPr>
            <p:spPr bwMode="auto">
              <a:xfrm>
                <a:off x="301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useBgFill="1">
            <p:nvSpPr>
              <p:cNvPr id="86030" name="Oval 8">
                <a:extLst>
                  <a:ext uri="{FF2B5EF4-FFF2-40B4-BE49-F238E27FC236}">
                    <a16:creationId xmlns:a16="http://schemas.microsoft.com/office/drawing/2014/main" id="{B6AFE2E9-C18B-E3F0-9219-92EA51BA72FD}"/>
                  </a:ext>
                </a:extLst>
              </p:cNvPr>
              <p:cNvSpPr>
                <a:spLocks noChangeArrowheads="1"/>
              </p:cNvSpPr>
              <p:nvPr/>
            </p:nvSpPr>
            <p:spPr bwMode="auto">
              <a:xfrm>
                <a:off x="3200" y="876"/>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6031" name="Oval 9">
                <a:extLst>
                  <a:ext uri="{FF2B5EF4-FFF2-40B4-BE49-F238E27FC236}">
                    <a16:creationId xmlns:a16="http://schemas.microsoft.com/office/drawing/2014/main" id="{3C8295A0-9873-B257-7E51-8A4D5A651CF3}"/>
                  </a:ext>
                </a:extLst>
              </p:cNvPr>
              <p:cNvSpPr>
                <a:spLocks noChangeArrowheads="1"/>
              </p:cNvSpPr>
              <p:nvPr/>
            </p:nvSpPr>
            <p:spPr bwMode="auto">
              <a:xfrm>
                <a:off x="3200" y="1252"/>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6032" name="Line 10">
                <a:extLst>
                  <a:ext uri="{FF2B5EF4-FFF2-40B4-BE49-F238E27FC236}">
                    <a16:creationId xmlns:a16="http://schemas.microsoft.com/office/drawing/2014/main" id="{BF76B53F-180C-EF4E-F51C-DBB378357ABF}"/>
                  </a:ext>
                </a:extLst>
              </p:cNvPr>
              <p:cNvSpPr>
                <a:spLocks noChangeShapeType="1"/>
              </p:cNvSpPr>
              <p:nvPr/>
            </p:nvSpPr>
            <p:spPr bwMode="auto">
              <a:xfrm>
                <a:off x="3192"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6033" name="Line 11">
                <a:extLst>
                  <a:ext uri="{FF2B5EF4-FFF2-40B4-BE49-F238E27FC236}">
                    <a16:creationId xmlns:a16="http://schemas.microsoft.com/office/drawing/2014/main" id="{2EA3C228-6D17-692B-BBB7-0E82C9CAA472}"/>
                  </a:ext>
                </a:extLst>
              </p:cNvPr>
              <p:cNvSpPr>
                <a:spLocks noChangeShapeType="1"/>
              </p:cNvSpPr>
              <p:nvPr/>
            </p:nvSpPr>
            <p:spPr bwMode="auto">
              <a:xfrm>
                <a:off x="3744"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useBgFill="1">
            <p:nvSpPr>
              <p:cNvPr id="86034" name="Oval 12">
                <a:extLst>
                  <a:ext uri="{FF2B5EF4-FFF2-40B4-BE49-F238E27FC236}">
                    <a16:creationId xmlns:a16="http://schemas.microsoft.com/office/drawing/2014/main" id="{EFE0C399-5F5B-7E57-99FB-DD2D572052A7}"/>
                  </a:ext>
                </a:extLst>
              </p:cNvPr>
              <p:cNvSpPr>
                <a:spLocks noChangeArrowheads="1"/>
              </p:cNvSpPr>
              <p:nvPr/>
            </p:nvSpPr>
            <p:spPr bwMode="auto">
              <a:xfrm>
                <a:off x="3912" y="876"/>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6035" name="Oval 13">
                <a:extLst>
                  <a:ext uri="{FF2B5EF4-FFF2-40B4-BE49-F238E27FC236}">
                    <a16:creationId xmlns:a16="http://schemas.microsoft.com/office/drawing/2014/main" id="{77F64B99-AD42-C0A2-218E-E95D215EE6EA}"/>
                  </a:ext>
                </a:extLst>
              </p:cNvPr>
              <p:cNvSpPr>
                <a:spLocks noChangeArrowheads="1"/>
              </p:cNvSpPr>
              <p:nvPr/>
            </p:nvSpPr>
            <p:spPr bwMode="auto">
              <a:xfrm>
                <a:off x="3912" y="1252"/>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6036" name="Line 14">
                <a:extLst>
                  <a:ext uri="{FF2B5EF4-FFF2-40B4-BE49-F238E27FC236}">
                    <a16:creationId xmlns:a16="http://schemas.microsoft.com/office/drawing/2014/main" id="{52C796D7-A1B9-634E-74F6-E470274EEAE4}"/>
                  </a:ext>
                </a:extLst>
              </p:cNvPr>
              <p:cNvSpPr>
                <a:spLocks noChangeShapeType="1"/>
              </p:cNvSpPr>
              <p:nvPr/>
            </p:nvSpPr>
            <p:spPr bwMode="auto">
              <a:xfrm>
                <a:off x="390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6037" name="Line 15">
                <a:extLst>
                  <a:ext uri="{FF2B5EF4-FFF2-40B4-BE49-F238E27FC236}">
                    <a16:creationId xmlns:a16="http://schemas.microsoft.com/office/drawing/2014/main" id="{03B71FC5-DEAE-6568-52AA-5AF7AC51BFEB}"/>
                  </a:ext>
                </a:extLst>
              </p:cNvPr>
              <p:cNvSpPr>
                <a:spLocks noChangeShapeType="1"/>
              </p:cNvSpPr>
              <p:nvPr/>
            </p:nvSpPr>
            <p:spPr bwMode="auto">
              <a:xfrm>
                <a:off x="445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useBgFill="1">
            <p:nvSpPr>
              <p:cNvPr id="86038" name="Oval 16">
                <a:extLst>
                  <a:ext uri="{FF2B5EF4-FFF2-40B4-BE49-F238E27FC236}">
                    <a16:creationId xmlns:a16="http://schemas.microsoft.com/office/drawing/2014/main" id="{CCC3A5DE-D4B4-FCD9-3F73-F467460AC30C}"/>
                  </a:ext>
                </a:extLst>
              </p:cNvPr>
              <p:cNvSpPr>
                <a:spLocks noChangeArrowheads="1"/>
              </p:cNvSpPr>
              <p:nvPr/>
            </p:nvSpPr>
            <p:spPr bwMode="auto">
              <a:xfrm>
                <a:off x="4640" y="876"/>
                <a:ext cx="536" cy="176"/>
              </a:xfrm>
              <a:prstGeom prst="ellipse">
                <a:avLst/>
              </a:prstGeom>
              <a:ln w="38100">
                <a:solidFill>
                  <a:srgbClr val="00FF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6039" name="Oval 17">
                <a:extLst>
                  <a:ext uri="{FF2B5EF4-FFF2-40B4-BE49-F238E27FC236}">
                    <a16:creationId xmlns:a16="http://schemas.microsoft.com/office/drawing/2014/main" id="{25707D66-67DA-763B-B08A-85ACD473310A}"/>
                  </a:ext>
                </a:extLst>
              </p:cNvPr>
              <p:cNvSpPr>
                <a:spLocks noChangeArrowheads="1"/>
              </p:cNvSpPr>
              <p:nvPr/>
            </p:nvSpPr>
            <p:spPr bwMode="auto">
              <a:xfrm>
                <a:off x="4640" y="1252"/>
                <a:ext cx="536" cy="176"/>
              </a:xfrm>
              <a:prstGeom prst="ellipse">
                <a:avLst/>
              </a:prstGeom>
              <a:ln w="38100">
                <a:solidFill>
                  <a:srgbClr val="00FF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6040" name="Line 18">
                <a:extLst>
                  <a:ext uri="{FF2B5EF4-FFF2-40B4-BE49-F238E27FC236}">
                    <a16:creationId xmlns:a16="http://schemas.microsoft.com/office/drawing/2014/main" id="{1327BB0F-7748-B986-C493-9FF175D4A5FF}"/>
                  </a:ext>
                </a:extLst>
              </p:cNvPr>
              <p:cNvSpPr>
                <a:spLocks noChangeShapeType="1"/>
              </p:cNvSpPr>
              <p:nvPr/>
            </p:nvSpPr>
            <p:spPr bwMode="auto">
              <a:xfrm>
                <a:off x="4632" y="988"/>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6041" name="Line 19">
                <a:extLst>
                  <a:ext uri="{FF2B5EF4-FFF2-40B4-BE49-F238E27FC236}">
                    <a16:creationId xmlns:a16="http://schemas.microsoft.com/office/drawing/2014/main" id="{3C2E67B0-712A-B0E6-5A83-7D5CB9F23D48}"/>
                  </a:ext>
                </a:extLst>
              </p:cNvPr>
              <p:cNvSpPr>
                <a:spLocks noChangeShapeType="1"/>
              </p:cNvSpPr>
              <p:nvPr/>
            </p:nvSpPr>
            <p:spPr bwMode="auto">
              <a:xfrm>
                <a:off x="5184" y="972"/>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6042" name="Rectangle 20">
                <a:extLst>
                  <a:ext uri="{FF2B5EF4-FFF2-40B4-BE49-F238E27FC236}">
                    <a16:creationId xmlns:a16="http://schemas.microsoft.com/office/drawing/2014/main" id="{A077D69B-A400-4094-6B55-7D2249835A8D}"/>
                  </a:ext>
                </a:extLst>
              </p:cNvPr>
              <p:cNvSpPr>
                <a:spLocks noChangeArrowheads="1"/>
              </p:cNvSpPr>
              <p:nvPr/>
            </p:nvSpPr>
            <p:spPr bwMode="auto">
              <a:xfrm>
                <a:off x="2296" y="780"/>
                <a:ext cx="305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6043" name="Rectangle 21">
                <a:extLst>
                  <a:ext uri="{FF2B5EF4-FFF2-40B4-BE49-F238E27FC236}">
                    <a16:creationId xmlns:a16="http://schemas.microsoft.com/office/drawing/2014/main" id="{648B2CE6-3357-2780-5039-92FAD33CF3DC}"/>
                  </a:ext>
                </a:extLst>
              </p:cNvPr>
              <p:cNvSpPr>
                <a:spLocks noChangeArrowheads="1"/>
              </p:cNvSpPr>
              <p:nvPr/>
            </p:nvSpPr>
            <p:spPr bwMode="auto">
              <a:xfrm>
                <a:off x="4783" y="1080"/>
                <a:ext cx="28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85000"/>
                  </a:lnSpc>
                  <a:spcBef>
                    <a:spcPct val="0"/>
                  </a:spcBef>
                  <a:buFontTx/>
                  <a:buNone/>
                </a:pPr>
                <a:r>
                  <a:rPr lang="en-US" altLang="zh-CN" sz="2800" b="1">
                    <a:latin typeface="+mn-lt"/>
                  </a:rPr>
                  <a:t>P</a:t>
                </a:r>
                <a:endParaRPr lang="en-US" altLang="zh-CN" sz="1800" b="1">
                  <a:latin typeface="+mn-lt"/>
                </a:endParaRPr>
              </a:p>
            </p:txBody>
          </p:sp>
        </p:grpSp>
        <p:grpSp>
          <p:nvGrpSpPr>
            <p:cNvPr id="86021" name="Group 25">
              <a:extLst>
                <a:ext uri="{FF2B5EF4-FFF2-40B4-BE49-F238E27FC236}">
                  <a16:creationId xmlns:a16="http://schemas.microsoft.com/office/drawing/2014/main" id="{CE799CF3-315B-B90C-5A9F-52003A208508}"/>
                </a:ext>
              </a:extLst>
            </p:cNvPr>
            <p:cNvGrpSpPr>
              <a:grpSpLocks/>
            </p:cNvGrpSpPr>
            <p:nvPr/>
          </p:nvGrpSpPr>
          <p:grpSpPr bwMode="auto">
            <a:xfrm>
              <a:off x="2639" y="1640"/>
              <a:ext cx="2468" cy="2043"/>
              <a:chOff x="2639" y="1640"/>
              <a:chExt cx="2468" cy="2043"/>
            </a:xfrm>
          </p:grpSpPr>
          <p:sp>
            <p:nvSpPr>
              <p:cNvPr id="86022" name="Rectangle 26">
                <a:extLst>
                  <a:ext uri="{FF2B5EF4-FFF2-40B4-BE49-F238E27FC236}">
                    <a16:creationId xmlns:a16="http://schemas.microsoft.com/office/drawing/2014/main" id="{4F1A5DE9-EDE2-0A0D-E6AD-C622828A7781}"/>
                  </a:ext>
                </a:extLst>
              </p:cNvPr>
              <p:cNvSpPr>
                <a:spLocks noChangeArrowheads="1"/>
              </p:cNvSpPr>
              <p:nvPr/>
            </p:nvSpPr>
            <p:spPr bwMode="auto">
              <a:xfrm>
                <a:off x="2639" y="1640"/>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1</a:t>
                </a:r>
              </a:p>
            </p:txBody>
          </p:sp>
          <p:sp>
            <p:nvSpPr>
              <p:cNvPr id="86023" name="Rectangle 27">
                <a:extLst>
                  <a:ext uri="{FF2B5EF4-FFF2-40B4-BE49-F238E27FC236}">
                    <a16:creationId xmlns:a16="http://schemas.microsoft.com/office/drawing/2014/main" id="{051BD883-4AEB-C357-93C0-CFEB4B3D3F31}"/>
                  </a:ext>
                </a:extLst>
              </p:cNvPr>
              <p:cNvSpPr>
                <a:spLocks noChangeArrowheads="1"/>
              </p:cNvSpPr>
              <p:nvPr/>
            </p:nvSpPr>
            <p:spPr bwMode="auto">
              <a:xfrm>
                <a:off x="3367" y="1648"/>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1</a:t>
                </a:r>
              </a:p>
            </p:txBody>
          </p:sp>
          <p:sp>
            <p:nvSpPr>
              <p:cNvPr id="86024" name="Rectangle 28">
                <a:extLst>
                  <a:ext uri="{FF2B5EF4-FFF2-40B4-BE49-F238E27FC236}">
                    <a16:creationId xmlns:a16="http://schemas.microsoft.com/office/drawing/2014/main" id="{62F5D16A-1655-126C-3EC4-D708AE856529}"/>
                  </a:ext>
                </a:extLst>
              </p:cNvPr>
              <p:cNvSpPr>
                <a:spLocks noChangeArrowheads="1"/>
              </p:cNvSpPr>
              <p:nvPr/>
            </p:nvSpPr>
            <p:spPr bwMode="auto">
              <a:xfrm>
                <a:off x="4095" y="1664"/>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1</a:t>
                </a:r>
              </a:p>
            </p:txBody>
          </p:sp>
          <p:sp>
            <p:nvSpPr>
              <p:cNvPr id="86025" name="Rectangle 29">
                <a:extLst>
                  <a:ext uri="{FF2B5EF4-FFF2-40B4-BE49-F238E27FC236}">
                    <a16:creationId xmlns:a16="http://schemas.microsoft.com/office/drawing/2014/main" id="{3C283A10-42D4-4E73-7FE9-7F180FB171DB}"/>
                  </a:ext>
                </a:extLst>
              </p:cNvPr>
              <p:cNvSpPr>
                <a:spLocks noChangeArrowheads="1"/>
              </p:cNvSpPr>
              <p:nvPr/>
            </p:nvSpPr>
            <p:spPr bwMode="auto">
              <a:xfrm>
                <a:off x="4831" y="1672"/>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a:solidFill>
                      <a:srgbClr val="00FF00"/>
                    </a:solidFill>
                    <a:latin typeface="+mn-lt"/>
                  </a:rPr>
                  <a:t>1</a:t>
                </a:r>
              </a:p>
              <a:p>
                <a:pPr>
                  <a:lnSpc>
                    <a:spcPct val="90000"/>
                  </a:lnSpc>
                  <a:spcBef>
                    <a:spcPct val="0"/>
                  </a:spcBef>
                  <a:buFontTx/>
                  <a:buNone/>
                </a:pPr>
                <a:r>
                  <a:rPr lang="en-US" altLang="zh-CN" sz="2800" b="1">
                    <a:solidFill>
                      <a:srgbClr val="00FF00"/>
                    </a:solidFill>
                    <a:latin typeface="+mn-lt"/>
                  </a:rPr>
                  <a:t>1</a:t>
                </a:r>
              </a:p>
              <a:p>
                <a:pPr>
                  <a:lnSpc>
                    <a:spcPct val="90000"/>
                  </a:lnSpc>
                  <a:spcBef>
                    <a:spcPct val="0"/>
                  </a:spcBef>
                  <a:buFontTx/>
                  <a:buNone/>
                </a:pPr>
                <a:r>
                  <a:rPr lang="en-US" altLang="zh-CN" sz="2800" b="1">
                    <a:solidFill>
                      <a:srgbClr val="00FF00"/>
                    </a:solidFill>
                    <a:latin typeface="+mn-lt"/>
                  </a:rPr>
                  <a:t>0</a:t>
                </a:r>
              </a:p>
              <a:p>
                <a:pPr>
                  <a:lnSpc>
                    <a:spcPct val="90000"/>
                  </a:lnSpc>
                  <a:spcBef>
                    <a:spcPct val="0"/>
                  </a:spcBef>
                  <a:buFontTx/>
                  <a:buNone/>
                </a:pPr>
                <a:r>
                  <a:rPr lang="en-US" altLang="zh-CN" sz="2800" b="1">
                    <a:solidFill>
                      <a:srgbClr val="00FF00"/>
                    </a:solidFill>
                    <a:latin typeface="+mn-lt"/>
                  </a:rPr>
                  <a:t>0</a:t>
                </a:r>
              </a:p>
              <a:p>
                <a:pPr>
                  <a:lnSpc>
                    <a:spcPct val="90000"/>
                  </a:lnSpc>
                  <a:spcBef>
                    <a:spcPct val="0"/>
                  </a:spcBef>
                  <a:buFontTx/>
                  <a:buNone/>
                </a:pPr>
                <a:r>
                  <a:rPr lang="en-US" altLang="zh-CN" sz="2800" b="1">
                    <a:solidFill>
                      <a:srgbClr val="00FF00"/>
                    </a:solidFill>
                    <a:latin typeface="+mn-lt"/>
                  </a:rPr>
                  <a:t>1</a:t>
                </a:r>
              </a:p>
              <a:p>
                <a:pPr>
                  <a:lnSpc>
                    <a:spcPct val="90000"/>
                  </a:lnSpc>
                  <a:spcBef>
                    <a:spcPct val="0"/>
                  </a:spcBef>
                  <a:buFontTx/>
                  <a:buNone/>
                </a:pPr>
                <a:r>
                  <a:rPr lang="en-US" altLang="zh-CN" sz="2800" b="1">
                    <a:solidFill>
                      <a:srgbClr val="00FF00"/>
                    </a:solidFill>
                    <a:latin typeface="+mn-lt"/>
                  </a:rPr>
                  <a:t>1</a:t>
                </a:r>
              </a:p>
              <a:p>
                <a:pPr>
                  <a:lnSpc>
                    <a:spcPct val="90000"/>
                  </a:lnSpc>
                  <a:spcBef>
                    <a:spcPct val="0"/>
                  </a:spcBef>
                  <a:buFontTx/>
                  <a:buNone/>
                </a:pPr>
                <a:r>
                  <a:rPr lang="en-US" altLang="zh-CN" sz="2800" b="1">
                    <a:solidFill>
                      <a:srgbClr val="00FF00"/>
                    </a:solidFill>
                    <a:latin typeface="+mn-lt"/>
                  </a:rPr>
                  <a:t>0</a:t>
                </a:r>
              </a:p>
              <a:p>
                <a:pPr>
                  <a:lnSpc>
                    <a:spcPct val="90000"/>
                  </a:lnSpc>
                  <a:spcBef>
                    <a:spcPct val="0"/>
                  </a:spcBef>
                  <a:buFontTx/>
                  <a:buNone/>
                </a:pPr>
                <a:r>
                  <a:rPr lang="en-US" altLang="zh-CN" sz="2800" b="1">
                    <a:solidFill>
                      <a:srgbClr val="00FF00"/>
                    </a:solidFill>
                    <a:latin typeface="+mn-lt"/>
                  </a:rPr>
                  <a:t>1</a:t>
                </a:r>
              </a:p>
            </p:txBody>
          </p:sp>
        </p:grpSp>
      </p:grpSp>
      <p:sp>
        <p:nvSpPr>
          <p:cNvPr id="86018" name="Rectangle 2">
            <a:extLst>
              <a:ext uri="{FF2B5EF4-FFF2-40B4-BE49-F238E27FC236}">
                <a16:creationId xmlns:a16="http://schemas.microsoft.com/office/drawing/2014/main" id="{F396ACC5-CDFC-8382-E1F6-09384D42F183}"/>
              </a:ext>
            </a:extLst>
          </p:cNvPr>
          <p:cNvSpPr>
            <a:spLocks noGrp="1" noChangeArrowheads="1"/>
          </p:cNvSpPr>
          <p:nvPr>
            <p:ph type="title"/>
          </p:nvPr>
        </p:nvSpPr>
        <p:spPr/>
        <p:txBody>
          <a:bodyPr/>
          <a:lstStyle/>
          <a:p>
            <a:pPr eaLnBrk="1" hangingPunct="1"/>
            <a:r>
              <a:rPr lang="en-US" altLang="zh-CN"/>
              <a:t>RAID 3</a:t>
            </a:r>
          </a:p>
        </p:txBody>
      </p:sp>
      <p:sp>
        <p:nvSpPr>
          <p:cNvPr id="86019" name="Rectangle 3">
            <a:extLst>
              <a:ext uri="{FF2B5EF4-FFF2-40B4-BE49-F238E27FC236}">
                <a16:creationId xmlns:a16="http://schemas.microsoft.com/office/drawing/2014/main" id="{263D997F-1A2F-B5A4-1EC6-0B02772C3920}"/>
              </a:ext>
            </a:extLst>
          </p:cNvPr>
          <p:cNvSpPr>
            <a:spLocks noGrp="1" noChangeArrowheads="1"/>
          </p:cNvSpPr>
          <p:nvPr>
            <p:ph type="body" idx="1"/>
          </p:nvPr>
        </p:nvSpPr>
        <p:spPr/>
        <p:txBody>
          <a:bodyPr/>
          <a:lstStyle/>
          <a:p>
            <a:pPr eaLnBrk="1" hangingPunct="1"/>
            <a:r>
              <a:rPr lang="en-US" altLang="zh-CN"/>
              <a:t>Even Parity</a:t>
            </a:r>
          </a:p>
          <a:p>
            <a:pPr eaLnBrk="1" hangingPunct="1">
              <a:buFontTx/>
              <a:buNone/>
            </a:pPr>
            <a:r>
              <a:rPr lang="en-US" altLang="zh-CN"/>
              <a:t>	parity bit makes</a:t>
            </a:r>
          </a:p>
          <a:p>
            <a:pPr eaLnBrk="1" hangingPunct="1">
              <a:buFontTx/>
              <a:buNone/>
            </a:pPr>
            <a:r>
              <a:rPr lang="en-US" altLang="zh-CN"/>
              <a:t>	the # of 1 even</a:t>
            </a:r>
          </a:p>
          <a:p>
            <a:pPr eaLnBrk="1" hangingPunct="1"/>
            <a:r>
              <a:rPr lang="en-US" altLang="zh-CN"/>
              <a:t>p = sum(data1) mod 2</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3">
            <a:extLst>
              <a:ext uri="{FF2B5EF4-FFF2-40B4-BE49-F238E27FC236}">
                <a16:creationId xmlns:a16="http://schemas.microsoft.com/office/drawing/2014/main" id="{FDEEB730-D895-AFB5-6352-4EE74D92D831}"/>
              </a:ext>
            </a:extLst>
          </p:cNvPr>
          <p:cNvSpPr>
            <a:spLocks noGrp="1" noChangeArrowheads="1"/>
          </p:cNvSpPr>
          <p:nvPr>
            <p:ph type="body" idx="1"/>
          </p:nvPr>
        </p:nvSpPr>
        <p:spPr/>
        <p:txBody>
          <a:bodyPr/>
          <a:lstStyle/>
          <a:p>
            <a:pPr eaLnBrk="1" hangingPunct="1"/>
            <a:r>
              <a:rPr lang="en-US" altLang="zh-CN"/>
              <a:t>Even Parity</a:t>
            </a:r>
          </a:p>
          <a:p>
            <a:pPr eaLnBrk="1" hangingPunct="1">
              <a:buFontTx/>
              <a:buNone/>
            </a:pPr>
            <a:r>
              <a:rPr lang="en-US" altLang="zh-CN"/>
              <a:t>	parity bit makes</a:t>
            </a:r>
          </a:p>
          <a:p>
            <a:pPr eaLnBrk="1" hangingPunct="1">
              <a:buFontTx/>
              <a:buNone/>
            </a:pPr>
            <a:r>
              <a:rPr lang="en-US" altLang="zh-CN"/>
              <a:t>	the # of 1 even</a:t>
            </a:r>
          </a:p>
          <a:p>
            <a:pPr eaLnBrk="1" hangingPunct="1"/>
            <a:r>
              <a:rPr lang="en-US" altLang="zh-CN"/>
              <a:t>p = sum(data1) mod 2</a:t>
            </a:r>
          </a:p>
          <a:p>
            <a:pPr eaLnBrk="1" hangingPunct="1"/>
            <a:r>
              <a:rPr lang="en-US" altLang="zh-CN"/>
              <a:t>Recovery</a:t>
            </a:r>
          </a:p>
          <a:p>
            <a:pPr eaLnBrk="1" hangingPunct="1">
              <a:buFontTx/>
              <a:buNone/>
            </a:pPr>
            <a:r>
              <a:rPr lang="en-US" altLang="zh-CN"/>
              <a:t>	if a disk fails,</a:t>
            </a:r>
          </a:p>
          <a:p>
            <a:pPr eaLnBrk="1" hangingPunct="1">
              <a:buFontTx/>
              <a:buNone/>
            </a:pPr>
            <a:r>
              <a:rPr lang="en-US" altLang="zh-CN"/>
              <a:t>	“subtract” good data</a:t>
            </a:r>
          </a:p>
          <a:p>
            <a:pPr eaLnBrk="1" hangingPunct="1">
              <a:buFontTx/>
              <a:buNone/>
            </a:pPr>
            <a:r>
              <a:rPr lang="en-US" altLang="zh-CN"/>
              <a:t>	from good blocks;</a:t>
            </a:r>
          </a:p>
          <a:p>
            <a:pPr eaLnBrk="1" hangingPunct="1">
              <a:buFontTx/>
              <a:buNone/>
            </a:pPr>
            <a:r>
              <a:rPr lang="en-US" altLang="zh-CN"/>
              <a:t>	what remains is missing data;</a:t>
            </a:r>
          </a:p>
        </p:txBody>
      </p:sp>
      <p:grpSp>
        <p:nvGrpSpPr>
          <p:cNvPr id="87042" name="Group 41">
            <a:extLst>
              <a:ext uri="{FF2B5EF4-FFF2-40B4-BE49-F238E27FC236}">
                <a16:creationId xmlns:a16="http://schemas.microsoft.com/office/drawing/2014/main" id="{F48D79E0-D8D6-CF9A-C64B-15137BD0570D}"/>
              </a:ext>
            </a:extLst>
          </p:cNvPr>
          <p:cNvGrpSpPr>
            <a:grpSpLocks/>
          </p:cNvGrpSpPr>
          <p:nvPr/>
        </p:nvGrpSpPr>
        <p:grpSpPr bwMode="auto">
          <a:xfrm>
            <a:off x="4292600" y="1676400"/>
            <a:ext cx="4851400" cy="4735513"/>
            <a:chOff x="2296" y="700"/>
            <a:chExt cx="3056" cy="2983"/>
          </a:xfrm>
        </p:grpSpPr>
        <p:grpSp>
          <p:nvGrpSpPr>
            <p:cNvPr id="87044" name="Group 3">
              <a:extLst>
                <a:ext uri="{FF2B5EF4-FFF2-40B4-BE49-F238E27FC236}">
                  <a16:creationId xmlns:a16="http://schemas.microsoft.com/office/drawing/2014/main" id="{43EED39A-7296-CE39-34D5-DEABB52FB659}"/>
                </a:ext>
              </a:extLst>
            </p:cNvPr>
            <p:cNvGrpSpPr>
              <a:grpSpLocks/>
            </p:cNvGrpSpPr>
            <p:nvPr/>
          </p:nvGrpSpPr>
          <p:grpSpPr bwMode="auto">
            <a:xfrm>
              <a:off x="2296" y="780"/>
              <a:ext cx="3056" cy="768"/>
              <a:chOff x="2296" y="780"/>
              <a:chExt cx="3056" cy="768"/>
            </a:xfrm>
          </p:grpSpPr>
          <p:sp useBgFill="1">
            <p:nvSpPr>
              <p:cNvPr id="87054" name="Oval 4">
                <a:extLst>
                  <a:ext uri="{FF2B5EF4-FFF2-40B4-BE49-F238E27FC236}">
                    <a16:creationId xmlns:a16="http://schemas.microsoft.com/office/drawing/2014/main" id="{AD4A2FF3-157C-B056-F192-7915A9B76E32}"/>
                  </a:ext>
                </a:extLst>
              </p:cNvPr>
              <p:cNvSpPr>
                <a:spLocks noChangeArrowheads="1"/>
              </p:cNvSpPr>
              <p:nvPr/>
            </p:nvSpPr>
            <p:spPr bwMode="auto">
              <a:xfrm>
                <a:off x="2472" y="876"/>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7055" name="Oval 5">
                <a:extLst>
                  <a:ext uri="{FF2B5EF4-FFF2-40B4-BE49-F238E27FC236}">
                    <a16:creationId xmlns:a16="http://schemas.microsoft.com/office/drawing/2014/main" id="{06881716-3DD2-FE20-F3E2-F7D6D8503BF8}"/>
                  </a:ext>
                </a:extLst>
              </p:cNvPr>
              <p:cNvSpPr>
                <a:spLocks noChangeArrowheads="1"/>
              </p:cNvSpPr>
              <p:nvPr/>
            </p:nvSpPr>
            <p:spPr bwMode="auto">
              <a:xfrm>
                <a:off x="2472" y="1252"/>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7056" name="Line 6">
                <a:extLst>
                  <a:ext uri="{FF2B5EF4-FFF2-40B4-BE49-F238E27FC236}">
                    <a16:creationId xmlns:a16="http://schemas.microsoft.com/office/drawing/2014/main" id="{EC5C3B27-8E92-562C-E5E2-D774E80440F7}"/>
                  </a:ext>
                </a:extLst>
              </p:cNvPr>
              <p:cNvSpPr>
                <a:spLocks noChangeShapeType="1"/>
              </p:cNvSpPr>
              <p:nvPr/>
            </p:nvSpPr>
            <p:spPr bwMode="auto">
              <a:xfrm>
                <a:off x="246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7057" name="Line 7">
                <a:extLst>
                  <a:ext uri="{FF2B5EF4-FFF2-40B4-BE49-F238E27FC236}">
                    <a16:creationId xmlns:a16="http://schemas.microsoft.com/office/drawing/2014/main" id="{9254A9BF-42CC-9EDB-A476-F38DB117F8A5}"/>
                  </a:ext>
                </a:extLst>
              </p:cNvPr>
              <p:cNvSpPr>
                <a:spLocks noChangeShapeType="1"/>
              </p:cNvSpPr>
              <p:nvPr/>
            </p:nvSpPr>
            <p:spPr bwMode="auto">
              <a:xfrm>
                <a:off x="301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useBgFill="1">
            <p:nvSpPr>
              <p:cNvPr id="87058" name="Oval 8">
                <a:extLst>
                  <a:ext uri="{FF2B5EF4-FFF2-40B4-BE49-F238E27FC236}">
                    <a16:creationId xmlns:a16="http://schemas.microsoft.com/office/drawing/2014/main" id="{32451735-A6D2-BEB2-697C-EB8275C3B292}"/>
                  </a:ext>
                </a:extLst>
              </p:cNvPr>
              <p:cNvSpPr>
                <a:spLocks noChangeArrowheads="1"/>
              </p:cNvSpPr>
              <p:nvPr/>
            </p:nvSpPr>
            <p:spPr bwMode="auto">
              <a:xfrm>
                <a:off x="3200" y="876"/>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7059" name="Oval 9">
                <a:extLst>
                  <a:ext uri="{FF2B5EF4-FFF2-40B4-BE49-F238E27FC236}">
                    <a16:creationId xmlns:a16="http://schemas.microsoft.com/office/drawing/2014/main" id="{7A7A90AF-9A98-0F27-DECB-024A73D5B91A}"/>
                  </a:ext>
                </a:extLst>
              </p:cNvPr>
              <p:cNvSpPr>
                <a:spLocks noChangeArrowheads="1"/>
              </p:cNvSpPr>
              <p:nvPr/>
            </p:nvSpPr>
            <p:spPr bwMode="auto">
              <a:xfrm>
                <a:off x="3200" y="1252"/>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7060" name="Line 10">
                <a:extLst>
                  <a:ext uri="{FF2B5EF4-FFF2-40B4-BE49-F238E27FC236}">
                    <a16:creationId xmlns:a16="http://schemas.microsoft.com/office/drawing/2014/main" id="{A258878C-5D89-3C83-287C-D6BC5D4C4CFB}"/>
                  </a:ext>
                </a:extLst>
              </p:cNvPr>
              <p:cNvSpPr>
                <a:spLocks noChangeShapeType="1"/>
              </p:cNvSpPr>
              <p:nvPr/>
            </p:nvSpPr>
            <p:spPr bwMode="auto">
              <a:xfrm>
                <a:off x="3192"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7061" name="Line 11">
                <a:extLst>
                  <a:ext uri="{FF2B5EF4-FFF2-40B4-BE49-F238E27FC236}">
                    <a16:creationId xmlns:a16="http://schemas.microsoft.com/office/drawing/2014/main" id="{45FCCAD1-4364-CDCA-C14E-233F32A6A6EA}"/>
                  </a:ext>
                </a:extLst>
              </p:cNvPr>
              <p:cNvSpPr>
                <a:spLocks noChangeShapeType="1"/>
              </p:cNvSpPr>
              <p:nvPr/>
            </p:nvSpPr>
            <p:spPr bwMode="auto">
              <a:xfrm>
                <a:off x="3744"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useBgFill="1">
            <p:nvSpPr>
              <p:cNvPr id="87062" name="Oval 12">
                <a:extLst>
                  <a:ext uri="{FF2B5EF4-FFF2-40B4-BE49-F238E27FC236}">
                    <a16:creationId xmlns:a16="http://schemas.microsoft.com/office/drawing/2014/main" id="{A86E4E8E-E534-2B34-EABB-D7429D45E0EA}"/>
                  </a:ext>
                </a:extLst>
              </p:cNvPr>
              <p:cNvSpPr>
                <a:spLocks noChangeArrowheads="1"/>
              </p:cNvSpPr>
              <p:nvPr/>
            </p:nvSpPr>
            <p:spPr bwMode="auto">
              <a:xfrm>
                <a:off x="3912" y="876"/>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7063" name="Oval 13">
                <a:extLst>
                  <a:ext uri="{FF2B5EF4-FFF2-40B4-BE49-F238E27FC236}">
                    <a16:creationId xmlns:a16="http://schemas.microsoft.com/office/drawing/2014/main" id="{1B134DEF-6BE8-3004-A4EE-C5DBF15C8C28}"/>
                  </a:ext>
                </a:extLst>
              </p:cNvPr>
              <p:cNvSpPr>
                <a:spLocks noChangeArrowheads="1"/>
              </p:cNvSpPr>
              <p:nvPr/>
            </p:nvSpPr>
            <p:spPr bwMode="auto">
              <a:xfrm>
                <a:off x="3912" y="1252"/>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7064" name="Line 14">
                <a:extLst>
                  <a:ext uri="{FF2B5EF4-FFF2-40B4-BE49-F238E27FC236}">
                    <a16:creationId xmlns:a16="http://schemas.microsoft.com/office/drawing/2014/main" id="{C7448669-B7C3-01ED-E375-CE52BC53BBC0}"/>
                  </a:ext>
                </a:extLst>
              </p:cNvPr>
              <p:cNvSpPr>
                <a:spLocks noChangeShapeType="1"/>
              </p:cNvSpPr>
              <p:nvPr/>
            </p:nvSpPr>
            <p:spPr bwMode="auto">
              <a:xfrm>
                <a:off x="390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7065" name="Line 15">
                <a:extLst>
                  <a:ext uri="{FF2B5EF4-FFF2-40B4-BE49-F238E27FC236}">
                    <a16:creationId xmlns:a16="http://schemas.microsoft.com/office/drawing/2014/main" id="{9399C61D-A772-F820-6011-5D8EB4A0E565}"/>
                  </a:ext>
                </a:extLst>
              </p:cNvPr>
              <p:cNvSpPr>
                <a:spLocks noChangeShapeType="1"/>
              </p:cNvSpPr>
              <p:nvPr/>
            </p:nvSpPr>
            <p:spPr bwMode="auto">
              <a:xfrm>
                <a:off x="445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useBgFill="1">
            <p:nvSpPr>
              <p:cNvPr id="87066" name="Oval 16">
                <a:extLst>
                  <a:ext uri="{FF2B5EF4-FFF2-40B4-BE49-F238E27FC236}">
                    <a16:creationId xmlns:a16="http://schemas.microsoft.com/office/drawing/2014/main" id="{65AC04E9-7C99-1D1D-CF7B-9F09A6ACEDCB}"/>
                  </a:ext>
                </a:extLst>
              </p:cNvPr>
              <p:cNvSpPr>
                <a:spLocks noChangeArrowheads="1"/>
              </p:cNvSpPr>
              <p:nvPr/>
            </p:nvSpPr>
            <p:spPr bwMode="auto">
              <a:xfrm>
                <a:off x="4640" y="876"/>
                <a:ext cx="536" cy="176"/>
              </a:xfrm>
              <a:prstGeom prst="ellipse">
                <a:avLst/>
              </a:prstGeom>
              <a:ln w="38100">
                <a:solidFill>
                  <a:srgbClr val="00FF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7067" name="Oval 17">
                <a:extLst>
                  <a:ext uri="{FF2B5EF4-FFF2-40B4-BE49-F238E27FC236}">
                    <a16:creationId xmlns:a16="http://schemas.microsoft.com/office/drawing/2014/main" id="{3CFD2572-13CE-AABB-3A9C-5432CE7E1FF7}"/>
                  </a:ext>
                </a:extLst>
              </p:cNvPr>
              <p:cNvSpPr>
                <a:spLocks noChangeArrowheads="1"/>
              </p:cNvSpPr>
              <p:nvPr/>
            </p:nvSpPr>
            <p:spPr bwMode="auto">
              <a:xfrm>
                <a:off x="4640" y="1252"/>
                <a:ext cx="536" cy="176"/>
              </a:xfrm>
              <a:prstGeom prst="ellipse">
                <a:avLst/>
              </a:prstGeom>
              <a:ln w="38100">
                <a:solidFill>
                  <a:srgbClr val="00FF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7068" name="Line 18">
                <a:extLst>
                  <a:ext uri="{FF2B5EF4-FFF2-40B4-BE49-F238E27FC236}">
                    <a16:creationId xmlns:a16="http://schemas.microsoft.com/office/drawing/2014/main" id="{FD9AA749-015A-46F0-8343-1A8BDBAF9493}"/>
                  </a:ext>
                </a:extLst>
              </p:cNvPr>
              <p:cNvSpPr>
                <a:spLocks noChangeShapeType="1"/>
              </p:cNvSpPr>
              <p:nvPr/>
            </p:nvSpPr>
            <p:spPr bwMode="auto">
              <a:xfrm>
                <a:off x="4632" y="988"/>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7069" name="Line 19">
                <a:extLst>
                  <a:ext uri="{FF2B5EF4-FFF2-40B4-BE49-F238E27FC236}">
                    <a16:creationId xmlns:a16="http://schemas.microsoft.com/office/drawing/2014/main" id="{EAAC2E85-ED29-0C68-A935-CD0F519A00FE}"/>
                  </a:ext>
                </a:extLst>
              </p:cNvPr>
              <p:cNvSpPr>
                <a:spLocks noChangeShapeType="1"/>
              </p:cNvSpPr>
              <p:nvPr/>
            </p:nvSpPr>
            <p:spPr bwMode="auto">
              <a:xfrm>
                <a:off x="5184" y="972"/>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7070" name="Rectangle 20">
                <a:extLst>
                  <a:ext uri="{FF2B5EF4-FFF2-40B4-BE49-F238E27FC236}">
                    <a16:creationId xmlns:a16="http://schemas.microsoft.com/office/drawing/2014/main" id="{5B3FD86E-9EB8-FC0C-A273-0EC130DBA077}"/>
                  </a:ext>
                </a:extLst>
              </p:cNvPr>
              <p:cNvSpPr>
                <a:spLocks noChangeArrowheads="1"/>
              </p:cNvSpPr>
              <p:nvPr/>
            </p:nvSpPr>
            <p:spPr bwMode="auto">
              <a:xfrm>
                <a:off x="2296" y="780"/>
                <a:ext cx="305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7071" name="Rectangle 21">
                <a:extLst>
                  <a:ext uri="{FF2B5EF4-FFF2-40B4-BE49-F238E27FC236}">
                    <a16:creationId xmlns:a16="http://schemas.microsoft.com/office/drawing/2014/main" id="{5B63607F-32D1-CD87-0DCF-F87E30D31E76}"/>
                  </a:ext>
                </a:extLst>
              </p:cNvPr>
              <p:cNvSpPr>
                <a:spLocks noChangeArrowheads="1"/>
              </p:cNvSpPr>
              <p:nvPr/>
            </p:nvSpPr>
            <p:spPr bwMode="auto">
              <a:xfrm>
                <a:off x="4783" y="1080"/>
                <a:ext cx="28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85000"/>
                  </a:lnSpc>
                  <a:spcBef>
                    <a:spcPct val="0"/>
                  </a:spcBef>
                  <a:buFontTx/>
                  <a:buNone/>
                </a:pPr>
                <a:r>
                  <a:rPr lang="en-US" altLang="zh-CN" sz="2800" b="1">
                    <a:latin typeface="+mn-lt"/>
                  </a:rPr>
                  <a:t>P</a:t>
                </a:r>
                <a:endParaRPr lang="en-US" altLang="zh-CN" sz="1800" b="1">
                  <a:latin typeface="+mn-lt"/>
                </a:endParaRPr>
              </a:p>
            </p:txBody>
          </p:sp>
        </p:grpSp>
        <p:grpSp>
          <p:nvGrpSpPr>
            <p:cNvPr id="87045" name="Group 25">
              <a:extLst>
                <a:ext uri="{FF2B5EF4-FFF2-40B4-BE49-F238E27FC236}">
                  <a16:creationId xmlns:a16="http://schemas.microsoft.com/office/drawing/2014/main" id="{1E7329CB-6D64-C75E-70D1-EC903D146F22}"/>
                </a:ext>
              </a:extLst>
            </p:cNvPr>
            <p:cNvGrpSpPr>
              <a:grpSpLocks/>
            </p:cNvGrpSpPr>
            <p:nvPr/>
          </p:nvGrpSpPr>
          <p:grpSpPr bwMode="auto">
            <a:xfrm>
              <a:off x="2639" y="1640"/>
              <a:ext cx="2468" cy="2043"/>
              <a:chOff x="2639" y="1640"/>
              <a:chExt cx="2468" cy="2043"/>
            </a:xfrm>
          </p:grpSpPr>
          <p:sp>
            <p:nvSpPr>
              <p:cNvPr id="87051" name="Rectangle 26">
                <a:extLst>
                  <a:ext uri="{FF2B5EF4-FFF2-40B4-BE49-F238E27FC236}">
                    <a16:creationId xmlns:a16="http://schemas.microsoft.com/office/drawing/2014/main" id="{14582689-F9C7-60F7-F773-99D629DC3885}"/>
                  </a:ext>
                </a:extLst>
              </p:cNvPr>
              <p:cNvSpPr>
                <a:spLocks noChangeArrowheads="1"/>
              </p:cNvSpPr>
              <p:nvPr/>
            </p:nvSpPr>
            <p:spPr bwMode="auto">
              <a:xfrm>
                <a:off x="2639" y="1640"/>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0</a:t>
                </a:r>
              </a:p>
              <a:p>
                <a:pPr>
                  <a:lnSpc>
                    <a:spcPct val="90000"/>
                  </a:lnSpc>
                  <a:spcBef>
                    <a:spcPct val="0"/>
                  </a:spcBef>
                  <a:buFontTx/>
                  <a:buNone/>
                </a:pPr>
                <a:r>
                  <a:rPr lang="en-US" altLang="zh-CN" sz="2800" b="1">
                    <a:latin typeface="+mn-lt"/>
                  </a:rPr>
                  <a:t>1</a:t>
                </a:r>
              </a:p>
              <a:p>
                <a:pPr>
                  <a:lnSpc>
                    <a:spcPct val="90000"/>
                  </a:lnSpc>
                  <a:spcBef>
                    <a:spcPct val="0"/>
                  </a:spcBef>
                  <a:buFontTx/>
                  <a:buNone/>
                </a:pPr>
                <a:r>
                  <a:rPr lang="en-US" altLang="zh-CN" sz="2800" b="1">
                    <a:latin typeface="+mn-lt"/>
                  </a:rPr>
                  <a:t>1</a:t>
                </a:r>
              </a:p>
            </p:txBody>
          </p:sp>
          <p:sp>
            <p:nvSpPr>
              <p:cNvPr id="87052" name="Rectangle 28">
                <a:extLst>
                  <a:ext uri="{FF2B5EF4-FFF2-40B4-BE49-F238E27FC236}">
                    <a16:creationId xmlns:a16="http://schemas.microsoft.com/office/drawing/2014/main" id="{F8B86C9E-1ED0-12C1-DBAA-134C88F6E059}"/>
                  </a:ext>
                </a:extLst>
              </p:cNvPr>
              <p:cNvSpPr>
                <a:spLocks noChangeArrowheads="1"/>
              </p:cNvSpPr>
              <p:nvPr/>
            </p:nvSpPr>
            <p:spPr bwMode="auto">
              <a:xfrm>
                <a:off x="4095" y="1664"/>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1</a:t>
                </a:r>
              </a:p>
            </p:txBody>
          </p:sp>
          <p:sp>
            <p:nvSpPr>
              <p:cNvPr id="87053" name="Rectangle 29">
                <a:extLst>
                  <a:ext uri="{FF2B5EF4-FFF2-40B4-BE49-F238E27FC236}">
                    <a16:creationId xmlns:a16="http://schemas.microsoft.com/office/drawing/2014/main" id="{CEC00359-D8C0-575B-3420-7F7CEE40C342}"/>
                  </a:ext>
                </a:extLst>
              </p:cNvPr>
              <p:cNvSpPr>
                <a:spLocks noChangeArrowheads="1"/>
              </p:cNvSpPr>
              <p:nvPr/>
            </p:nvSpPr>
            <p:spPr bwMode="auto">
              <a:xfrm>
                <a:off x="4831" y="1672"/>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a:solidFill>
                      <a:srgbClr val="00FF00"/>
                    </a:solidFill>
                    <a:latin typeface="+mn-lt"/>
                  </a:rPr>
                  <a:t>1</a:t>
                </a:r>
              </a:p>
              <a:p>
                <a:pPr>
                  <a:lnSpc>
                    <a:spcPct val="90000"/>
                  </a:lnSpc>
                  <a:spcBef>
                    <a:spcPct val="0"/>
                  </a:spcBef>
                  <a:buFontTx/>
                  <a:buNone/>
                </a:pPr>
                <a:r>
                  <a:rPr lang="en-US" altLang="zh-CN" sz="2800" b="1">
                    <a:solidFill>
                      <a:srgbClr val="00FF00"/>
                    </a:solidFill>
                    <a:latin typeface="+mn-lt"/>
                  </a:rPr>
                  <a:t>1</a:t>
                </a:r>
              </a:p>
              <a:p>
                <a:pPr>
                  <a:lnSpc>
                    <a:spcPct val="90000"/>
                  </a:lnSpc>
                  <a:spcBef>
                    <a:spcPct val="0"/>
                  </a:spcBef>
                  <a:buFontTx/>
                  <a:buNone/>
                </a:pPr>
                <a:r>
                  <a:rPr lang="en-US" altLang="zh-CN" sz="2800" b="1">
                    <a:solidFill>
                      <a:srgbClr val="00FF00"/>
                    </a:solidFill>
                    <a:latin typeface="+mn-lt"/>
                  </a:rPr>
                  <a:t>0</a:t>
                </a:r>
              </a:p>
              <a:p>
                <a:pPr>
                  <a:lnSpc>
                    <a:spcPct val="90000"/>
                  </a:lnSpc>
                  <a:spcBef>
                    <a:spcPct val="0"/>
                  </a:spcBef>
                  <a:buFontTx/>
                  <a:buNone/>
                </a:pPr>
                <a:r>
                  <a:rPr lang="en-US" altLang="zh-CN" sz="2800" b="1">
                    <a:solidFill>
                      <a:srgbClr val="00FF00"/>
                    </a:solidFill>
                    <a:latin typeface="+mn-lt"/>
                  </a:rPr>
                  <a:t>0</a:t>
                </a:r>
              </a:p>
              <a:p>
                <a:pPr>
                  <a:lnSpc>
                    <a:spcPct val="90000"/>
                  </a:lnSpc>
                  <a:spcBef>
                    <a:spcPct val="0"/>
                  </a:spcBef>
                  <a:buFontTx/>
                  <a:buNone/>
                </a:pPr>
                <a:r>
                  <a:rPr lang="en-US" altLang="zh-CN" sz="2800" b="1">
                    <a:solidFill>
                      <a:srgbClr val="00FF00"/>
                    </a:solidFill>
                    <a:latin typeface="+mn-lt"/>
                  </a:rPr>
                  <a:t>1</a:t>
                </a:r>
              </a:p>
              <a:p>
                <a:pPr>
                  <a:lnSpc>
                    <a:spcPct val="90000"/>
                  </a:lnSpc>
                  <a:spcBef>
                    <a:spcPct val="0"/>
                  </a:spcBef>
                  <a:buFontTx/>
                  <a:buNone/>
                </a:pPr>
                <a:r>
                  <a:rPr lang="en-US" altLang="zh-CN" sz="2800" b="1">
                    <a:solidFill>
                      <a:srgbClr val="00FF00"/>
                    </a:solidFill>
                    <a:latin typeface="+mn-lt"/>
                  </a:rPr>
                  <a:t>1</a:t>
                </a:r>
              </a:p>
              <a:p>
                <a:pPr>
                  <a:lnSpc>
                    <a:spcPct val="90000"/>
                  </a:lnSpc>
                  <a:spcBef>
                    <a:spcPct val="0"/>
                  </a:spcBef>
                  <a:buFontTx/>
                  <a:buNone/>
                </a:pPr>
                <a:r>
                  <a:rPr lang="en-US" altLang="zh-CN" sz="2800" b="1">
                    <a:solidFill>
                      <a:srgbClr val="00FF00"/>
                    </a:solidFill>
                    <a:latin typeface="+mn-lt"/>
                  </a:rPr>
                  <a:t>0</a:t>
                </a:r>
              </a:p>
              <a:p>
                <a:pPr>
                  <a:lnSpc>
                    <a:spcPct val="90000"/>
                  </a:lnSpc>
                  <a:spcBef>
                    <a:spcPct val="0"/>
                  </a:spcBef>
                  <a:buFontTx/>
                  <a:buNone/>
                </a:pPr>
                <a:r>
                  <a:rPr lang="en-US" altLang="zh-CN" sz="2800" b="1">
                    <a:solidFill>
                      <a:srgbClr val="00FF00"/>
                    </a:solidFill>
                    <a:latin typeface="+mn-lt"/>
                  </a:rPr>
                  <a:t>1</a:t>
                </a:r>
              </a:p>
            </p:txBody>
          </p:sp>
        </p:grpSp>
        <p:grpSp>
          <p:nvGrpSpPr>
            <p:cNvPr id="87046" name="Group 36">
              <a:extLst>
                <a:ext uri="{FF2B5EF4-FFF2-40B4-BE49-F238E27FC236}">
                  <a16:creationId xmlns:a16="http://schemas.microsoft.com/office/drawing/2014/main" id="{D6901B86-8057-E86D-AE7D-BF560933F099}"/>
                </a:ext>
              </a:extLst>
            </p:cNvPr>
            <p:cNvGrpSpPr>
              <a:grpSpLocks/>
            </p:cNvGrpSpPr>
            <p:nvPr/>
          </p:nvGrpSpPr>
          <p:grpSpPr bwMode="auto">
            <a:xfrm>
              <a:off x="3168" y="700"/>
              <a:ext cx="624" cy="2900"/>
              <a:chOff x="3168" y="700"/>
              <a:chExt cx="624" cy="2900"/>
            </a:xfrm>
          </p:grpSpPr>
          <p:sp>
            <p:nvSpPr>
              <p:cNvPr id="87047" name="Line 37">
                <a:extLst>
                  <a:ext uri="{FF2B5EF4-FFF2-40B4-BE49-F238E27FC236}">
                    <a16:creationId xmlns:a16="http://schemas.microsoft.com/office/drawing/2014/main" id="{A5312918-C34F-81E2-824A-D862B7E7F1CA}"/>
                  </a:ext>
                </a:extLst>
              </p:cNvPr>
              <p:cNvSpPr>
                <a:spLocks noChangeShapeType="1"/>
              </p:cNvSpPr>
              <p:nvPr/>
            </p:nvSpPr>
            <p:spPr bwMode="auto">
              <a:xfrm>
                <a:off x="3168" y="716"/>
                <a:ext cx="624" cy="9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7048" name="Line 38">
                <a:extLst>
                  <a:ext uri="{FF2B5EF4-FFF2-40B4-BE49-F238E27FC236}">
                    <a16:creationId xmlns:a16="http://schemas.microsoft.com/office/drawing/2014/main" id="{58AEFE35-7B7B-D5E4-3D55-37E944E75408}"/>
                  </a:ext>
                </a:extLst>
              </p:cNvPr>
              <p:cNvSpPr>
                <a:spLocks noChangeShapeType="1"/>
              </p:cNvSpPr>
              <p:nvPr/>
            </p:nvSpPr>
            <p:spPr bwMode="auto">
              <a:xfrm flipH="1">
                <a:off x="3208" y="700"/>
                <a:ext cx="552" cy="9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7049" name="Line 39">
                <a:extLst>
                  <a:ext uri="{FF2B5EF4-FFF2-40B4-BE49-F238E27FC236}">
                    <a16:creationId xmlns:a16="http://schemas.microsoft.com/office/drawing/2014/main" id="{17F9DAD7-7393-D01F-3956-97E7FFF016C1}"/>
                  </a:ext>
                </a:extLst>
              </p:cNvPr>
              <p:cNvSpPr>
                <a:spLocks noChangeShapeType="1"/>
              </p:cNvSpPr>
              <p:nvPr/>
            </p:nvSpPr>
            <p:spPr bwMode="auto">
              <a:xfrm>
                <a:off x="3264" y="1776"/>
                <a:ext cx="480" cy="182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7050" name="Line 40">
                <a:extLst>
                  <a:ext uri="{FF2B5EF4-FFF2-40B4-BE49-F238E27FC236}">
                    <a16:creationId xmlns:a16="http://schemas.microsoft.com/office/drawing/2014/main" id="{2861BE24-1026-1029-1B7E-FE287311B3C2}"/>
                  </a:ext>
                </a:extLst>
              </p:cNvPr>
              <p:cNvSpPr>
                <a:spLocks noChangeShapeType="1"/>
              </p:cNvSpPr>
              <p:nvPr/>
            </p:nvSpPr>
            <p:spPr bwMode="auto">
              <a:xfrm flipH="1">
                <a:off x="3360" y="1728"/>
                <a:ext cx="240" cy="18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grpSp>
      </p:grpSp>
      <p:sp>
        <p:nvSpPr>
          <p:cNvPr id="87043" name="Rectangle 2">
            <a:extLst>
              <a:ext uri="{FF2B5EF4-FFF2-40B4-BE49-F238E27FC236}">
                <a16:creationId xmlns:a16="http://schemas.microsoft.com/office/drawing/2014/main" id="{2E4F29A5-97C0-07F7-4DC1-D810380A02B1}"/>
              </a:ext>
            </a:extLst>
          </p:cNvPr>
          <p:cNvSpPr>
            <a:spLocks noGrp="1" noChangeArrowheads="1"/>
          </p:cNvSpPr>
          <p:nvPr>
            <p:ph type="title"/>
          </p:nvPr>
        </p:nvSpPr>
        <p:spPr/>
        <p:txBody>
          <a:bodyPr/>
          <a:lstStyle/>
          <a:p>
            <a:pPr eaLnBrk="1" hangingPunct="1"/>
            <a:r>
              <a:rPr lang="en-US" altLang="zh-CN"/>
              <a:t>RAID 3</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3">
            <a:extLst>
              <a:ext uri="{FF2B5EF4-FFF2-40B4-BE49-F238E27FC236}">
                <a16:creationId xmlns:a16="http://schemas.microsoft.com/office/drawing/2014/main" id="{E2E641AB-039C-A86D-4DB9-EABB912D80F4}"/>
              </a:ext>
            </a:extLst>
          </p:cNvPr>
          <p:cNvSpPr>
            <a:spLocks noGrp="1" noChangeArrowheads="1"/>
          </p:cNvSpPr>
          <p:nvPr>
            <p:ph type="body" idx="1"/>
          </p:nvPr>
        </p:nvSpPr>
        <p:spPr/>
        <p:txBody>
          <a:bodyPr/>
          <a:lstStyle/>
          <a:p>
            <a:pPr eaLnBrk="1" hangingPunct="1"/>
            <a:r>
              <a:rPr lang="en-US" altLang="zh-CN"/>
              <a:t>Even Parity</a:t>
            </a:r>
          </a:p>
          <a:p>
            <a:pPr eaLnBrk="1" hangingPunct="1">
              <a:buFontTx/>
              <a:buNone/>
            </a:pPr>
            <a:r>
              <a:rPr lang="en-US" altLang="zh-CN"/>
              <a:t>	parity bit makes</a:t>
            </a:r>
          </a:p>
          <a:p>
            <a:pPr eaLnBrk="1" hangingPunct="1">
              <a:buFontTx/>
              <a:buNone/>
            </a:pPr>
            <a:r>
              <a:rPr lang="en-US" altLang="zh-CN"/>
              <a:t>	the # of 1 even</a:t>
            </a:r>
          </a:p>
          <a:p>
            <a:pPr eaLnBrk="1" hangingPunct="1"/>
            <a:r>
              <a:rPr lang="en-US" altLang="zh-CN"/>
              <a:t>p = sum(data1) mod 2</a:t>
            </a:r>
          </a:p>
          <a:p>
            <a:pPr eaLnBrk="1" hangingPunct="1"/>
            <a:r>
              <a:rPr lang="en-US" altLang="zh-CN"/>
              <a:t>Recovery</a:t>
            </a:r>
          </a:p>
          <a:p>
            <a:pPr eaLnBrk="1" hangingPunct="1">
              <a:buFontTx/>
              <a:buNone/>
            </a:pPr>
            <a:r>
              <a:rPr lang="en-US" altLang="zh-CN"/>
              <a:t>	if a disk fails,</a:t>
            </a:r>
          </a:p>
          <a:p>
            <a:pPr eaLnBrk="1" hangingPunct="1">
              <a:buFontTx/>
              <a:buNone/>
            </a:pPr>
            <a:r>
              <a:rPr lang="en-US" altLang="zh-CN"/>
              <a:t>	</a:t>
            </a:r>
            <a:r>
              <a:rPr lang="en-US" altLang="zh-CN">
                <a:solidFill>
                  <a:srgbClr val="FFC000"/>
                </a:solidFill>
              </a:rPr>
              <a:t>“subtract” </a:t>
            </a:r>
            <a:r>
              <a:rPr lang="en-US" altLang="zh-CN"/>
              <a:t>good data</a:t>
            </a:r>
          </a:p>
          <a:p>
            <a:pPr eaLnBrk="1" hangingPunct="1">
              <a:buFontTx/>
              <a:buNone/>
            </a:pPr>
            <a:r>
              <a:rPr lang="en-US" altLang="zh-CN"/>
              <a:t>	from p of good blocks;</a:t>
            </a:r>
          </a:p>
          <a:p>
            <a:pPr eaLnBrk="1" hangingPunct="1">
              <a:buFontTx/>
              <a:buNone/>
            </a:pPr>
            <a:r>
              <a:rPr lang="en-US" altLang="zh-CN"/>
              <a:t>	what remains is missing data;</a:t>
            </a:r>
          </a:p>
        </p:txBody>
      </p:sp>
      <p:grpSp>
        <p:nvGrpSpPr>
          <p:cNvPr id="88066" name="Group 41">
            <a:extLst>
              <a:ext uri="{FF2B5EF4-FFF2-40B4-BE49-F238E27FC236}">
                <a16:creationId xmlns:a16="http://schemas.microsoft.com/office/drawing/2014/main" id="{FCD95455-5105-3CC0-94D4-A7D99F6A31A1}"/>
              </a:ext>
            </a:extLst>
          </p:cNvPr>
          <p:cNvGrpSpPr>
            <a:grpSpLocks/>
          </p:cNvGrpSpPr>
          <p:nvPr/>
        </p:nvGrpSpPr>
        <p:grpSpPr bwMode="auto">
          <a:xfrm>
            <a:off x="4292600" y="1676400"/>
            <a:ext cx="4851400" cy="4735513"/>
            <a:chOff x="2296" y="700"/>
            <a:chExt cx="3056" cy="2983"/>
          </a:xfrm>
        </p:grpSpPr>
        <p:grpSp>
          <p:nvGrpSpPr>
            <p:cNvPr id="88070" name="Group 3">
              <a:extLst>
                <a:ext uri="{FF2B5EF4-FFF2-40B4-BE49-F238E27FC236}">
                  <a16:creationId xmlns:a16="http://schemas.microsoft.com/office/drawing/2014/main" id="{86863ACD-467E-7C14-62AE-68D6FCA66490}"/>
                </a:ext>
              </a:extLst>
            </p:cNvPr>
            <p:cNvGrpSpPr>
              <a:grpSpLocks/>
            </p:cNvGrpSpPr>
            <p:nvPr/>
          </p:nvGrpSpPr>
          <p:grpSpPr bwMode="auto">
            <a:xfrm>
              <a:off x="2296" y="780"/>
              <a:ext cx="3056" cy="768"/>
              <a:chOff x="2296" y="780"/>
              <a:chExt cx="3056" cy="768"/>
            </a:xfrm>
          </p:grpSpPr>
          <p:sp useBgFill="1">
            <p:nvSpPr>
              <p:cNvPr id="88080" name="Oval 4">
                <a:extLst>
                  <a:ext uri="{FF2B5EF4-FFF2-40B4-BE49-F238E27FC236}">
                    <a16:creationId xmlns:a16="http://schemas.microsoft.com/office/drawing/2014/main" id="{2C89BF9A-899E-2708-31FE-4E6CA601B342}"/>
                  </a:ext>
                </a:extLst>
              </p:cNvPr>
              <p:cNvSpPr>
                <a:spLocks noChangeArrowheads="1"/>
              </p:cNvSpPr>
              <p:nvPr/>
            </p:nvSpPr>
            <p:spPr bwMode="auto">
              <a:xfrm>
                <a:off x="2472" y="876"/>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8081" name="Oval 5">
                <a:extLst>
                  <a:ext uri="{FF2B5EF4-FFF2-40B4-BE49-F238E27FC236}">
                    <a16:creationId xmlns:a16="http://schemas.microsoft.com/office/drawing/2014/main" id="{E7D9E7A2-61DE-3269-67A4-1291447DA77B}"/>
                  </a:ext>
                </a:extLst>
              </p:cNvPr>
              <p:cNvSpPr>
                <a:spLocks noChangeArrowheads="1"/>
              </p:cNvSpPr>
              <p:nvPr/>
            </p:nvSpPr>
            <p:spPr bwMode="auto">
              <a:xfrm>
                <a:off x="2472" y="1252"/>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8082" name="Line 6">
                <a:extLst>
                  <a:ext uri="{FF2B5EF4-FFF2-40B4-BE49-F238E27FC236}">
                    <a16:creationId xmlns:a16="http://schemas.microsoft.com/office/drawing/2014/main" id="{F528F327-F614-AB17-402A-BFDB5728B094}"/>
                  </a:ext>
                </a:extLst>
              </p:cNvPr>
              <p:cNvSpPr>
                <a:spLocks noChangeShapeType="1"/>
              </p:cNvSpPr>
              <p:nvPr/>
            </p:nvSpPr>
            <p:spPr bwMode="auto">
              <a:xfrm>
                <a:off x="246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8083" name="Line 7">
                <a:extLst>
                  <a:ext uri="{FF2B5EF4-FFF2-40B4-BE49-F238E27FC236}">
                    <a16:creationId xmlns:a16="http://schemas.microsoft.com/office/drawing/2014/main" id="{7E413D79-8113-CC60-56F0-63FF65079BAA}"/>
                  </a:ext>
                </a:extLst>
              </p:cNvPr>
              <p:cNvSpPr>
                <a:spLocks noChangeShapeType="1"/>
              </p:cNvSpPr>
              <p:nvPr/>
            </p:nvSpPr>
            <p:spPr bwMode="auto">
              <a:xfrm>
                <a:off x="301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useBgFill="1">
            <p:nvSpPr>
              <p:cNvPr id="88084" name="Oval 8">
                <a:extLst>
                  <a:ext uri="{FF2B5EF4-FFF2-40B4-BE49-F238E27FC236}">
                    <a16:creationId xmlns:a16="http://schemas.microsoft.com/office/drawing/2014/main" id="{82702648-9C77-258C-2B46-D40E9C842C56}"/>
                  </a:ext>
                </a:extLst>
              </p:cNvPr>
              <p:cNvSpPr>
                <a:spLocks noChangeArrowheads="1"/>
              </p:cNvSpPr>
              <p:nvPr/>
            </p:nvSpPr>
            <p:spPr bwMode="auto">
              <a:xfrm>
                <a:off x="3200" y="876"/>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8085" name="Oval 9">
                <a:extLst>
                  <a:ext uri="{FF2B5EF4-FFF2-40B4-BE49-F238E27FC236}">
                    <a16:creationId xmlns:a16="http://schemas.microsoft.com/office/drawing/2014/main" id="{7453918B-6FE8-05C9-648C-681C9E190FBF}"/>
                  </a:ext>
                </a:extLst>
              </p:cNvPr>
              <p:cNvSpPr>
                <a:spLocks noChangeArrowheads="1"/>
              </p:cNvSpPr>
              <p:nvPr/>
            </p:nvSpPr>
            <p:spPr bwMode="auto">
              <a:xfrm>
                <a:off x="3200" y="1252"/>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8086" name="Line 10">
                <a:extLst>
                  <a:ext uri="{FF2B5EF4-FFF2-40B4-BE49-F238E27FC236}">
                    <a16:creationId xmlns:a16="http://schemas.microsoft.com/office/drawing/2014/main" id="{2EB40EB6-6799-A87F-9502-9125CD7496B6}"/>
                  </a:ext>
                </a:extLst>
              </p:cNvPr>
              <p:cNvSpPr>
                <a:spLocks noChangeShapeType="1"/>
              </p:cNvSpPr>
              <p:nvPr/>
            </p:nvSpPr>
            <p:spPr bwMode="auto">
              <a:xfrm>
                <a:off x="3192"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8087" name="Line 11">
                <a:extLst>
                  <a:ext uri="{FF2B5EF4-FFF2-40B4-BE49-F238E27FC236}">
                    <a16:creationId xmlns:a16="http://schemas.microsoft.com/office/drawing/2014/main" id="{3C95879B-162C-B29E-0884-92F9C030D24A}"/>
                  </a:ext>
                </a:extLst>
              </p:cNvPr>
              <p:cNvSpPr>
                <a:spLocks noChangeShapeType="1"/>
              </p:cNvSpPr>
              <p:nvPr/>
            </p:nvSpPr>
            <p:spPr bwMode="auto">
              <a:xfrm>
                <a:off x="3744"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useBgFill="1">
            <p:nvSpPr>
              <p:cNvPr id="88088" name="Oval 12">
                <a:extLst>
                  <a:ext uri="{FF2B5EF4-FFF2-40B4-BE49-F238E27FC236}">
                    <a16:creationId xmlns:a16="http://schemas.microsoft.com/office/drawing/2014/main" id="{159DF92D-A90E-82C1-B37F-7788F331FFFE}"/>
                  </a:ext>
                </a:extLst>
              </p:cNvPr>
              <p:cNvSpPr>
                <a:spLocks noChangeArrowheads="1"/>
              </p:cNvSpPr>
              <p:nvPr/>
            </p:nvSpPr>
            <p:spPr bwMode="auto">
              <a:xfrm>
                <a:off x="3912" y="876"/>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8089" name="Oval 13">
                <a:extLst>
                  <a:ext uri="{FF2B5EF4-FFF2-40B4-BE49-F238E27FC236}">
                    <a16:creationId xmlns:a16="http://schemas.microsoft.com/office/drawing/2014/main" id="{DABEA7F1-AC1F-5BB6-5ADA-00B730576D3A}"/>
                  </a:ext>
                </a:extLst>
              </p:cNvPr>
              <p:cNvSpPr>
                <a:spLocks noChangeArrowheads="1"/>
              </p:cNvSpPr>
              <p:nvPr/>
            </p:nvSpPr>
            <p:spPr bwMode="auto">
              <a:xfrm>
                <a:off x="3912" y="1252"/>
                <a:ext cx="536" cy="176"/>
              </a:xfrm>
              <a:prstGeom prst="ellipse">
                <a:avLst/>
              </a:prstGeom>
              <a:ln w="381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8090" name="Line 14">
                <a:extLst>
                  <a:ext uri="{FF2B5EF4-FFF2-40B4-BE49-F238E27FC236}">
                    <a16:creationId xmlns:a16="http://schemas.microsoft.com/office/drawing/2014/main" id="{1FB76060-8E9E-D52D-54A2-CDEC2D0C08D2}"/>
                  </a:ext>
                </a:extLst>
              </p:cNvPr>
              <p:cNvSpPr>
                <a:spLocks noChangeShapeType="1"/>
              </p:cNvSpPr>
              <p:nvPr/>
            </p:nvSpPr>
            <p:spPr bwMode="auto">
              <a:xfrm>
                <a:off x="3904" y="988"/>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8091" name="Line 15">
                <a:extLst>
                  <a:ext uri="{FF2B5EF4-FFF2-40B4-BE49-F238E27FC236}">
                    <a16:creationId xmlns:a16="http://schemas.microsoft.com/office/drawing/2014/main" id="{62BAE100-1EBD-4DC9-9541-58DB39C3CC6B}"/>
                  </a:ext>
                </a:extLst>
              </p:cNvPr>
              <p:cNvSpPr>
                <a:spLocks noChangeShapeType="1"/>
              </p:cNvSpPr>
              <p:nvPr/>
            </p:nvSpPr>
            <p:spPr bwMode="auto">
              <a:xfrm>
                <a:off x="4456" y="972"/>
                <a:ext cx="0" cy="3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useBgFill="1">
            <p:nvSpPr>
              <p:cNvPr id="88092" name="Oval 16">
                <a:extLst>
                  <a:ext uri="{FF2B5EF4-FFF2-40B4-BE49-F238E27FC236}">
                    <a16:creationId xmlns:a16="http://schemas.microsoft.com/office/drawing/2014/main" id="{278E2794-486E-E44E-294B-FE8ADD76E18B}"/>
                  </a:ext>
                </a:extLst>
              </p:cNvPr>
              <p:cNvSpPr>
                <a:spLocks noChangeArrowheads="1"/>
              </p:cNvSpPr>
              <p:nvPr/>
            </p:nvSpPr>
            <p:spPr bwMode="auto">
              <a:xfrm>
                <a:off x="4640" y="876"/>
                <a:ext cx="536" cy="176"/>
              </a:xfrm>
              <a:prstGeom prst="ellipse">
                <a:avLst/>
              </a:prstGeom>
              <a:ln w="38100">
                <a:solidFill>
                  <a:srgbClr val="00FF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useBgFill="1">
            <p:nvSpPr>
              <p:cNvPr id="88093" name="Oval 17">
                <a:extLst>
                  <a:ext uri="{FF2B5EF4-FFF2-40B4-BE49-F238E27FC236}">
                    <a16:creationId xmlns:a16="http://schemas.microsoft.com/office/drawing/2014/main" id="{79E4080B-9A69-BF4E-4B06-D40C081608AF}"/>
                  </a:ext>
                </a:extLst>
              </p:cNvPr>
              <p:cNvSpPr>
                <a:spLocks noChangeArrowheads="1"/>
              </p:cNvSpPr>
              <p:nvPr/>
            </p:nvSpPr>
            <p:spPr bwMode="auto">
              <a:xfrm>
                <a:off x="4640" y="1252"/>
                <a:ext cx="536" cy="176"/>
              </a:xfrm>
              <a:prstGeom prst="ellipse">
                <a:avLst/>
              </a:prstGeom>
              <a:ln w="38100">
                <a:solidFill>
                  <a:srgbClr val="00FF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8094" name="Line 18">
                <a:extLst>
                  <a:ext uri="{FF2B5EF4-FFF2-40B4-BE49-F238E27FC236}">
                    <a16:creationId xmlns:a16="http://schemas.microsoft.com/office/drawing/2014/main" id="{FCE59A80-DFCE-337A-D1C0-329E0F251852}"/>
                  </a:ext>
                </a:extLst>
              </p:cNvPr>
              <p:cNvSpPr>
                <a:spLocks noChangeShapeType="1"/>
              </p:cNvSpPr>
              <p:nvPr/>
            </p:nvSpPr>
            <p:spPr bwMode="auto">
              <a:xfrm>
                <a:off x="4632" y="988"/>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8095" name="Line 19">
                <a:extLst>
                  <a:ext uri="{FF2B5EF4-FFF2-40B4-BE49-F238E27FC236}">
                    <a16:creationId xmlns:a16="http://schemas.microsoft.com/office/drawing/2014/main" id="{0AF3BE11-9DC6-0E3A-224C-D415C8883FD3}"/>
                  </a:ext>
                </a:extLst>
              </p:cNvPr>
              <p:cNvSpPr>
                <a:spLocks noChangeShapeType="1"/>
              </p:cNvSpPr>
              <p:nvPr/>
            </p:nvSpPr>
            <p:spPr bwMode="auto">
              <a:xfrm>
                <a:off x="5184" y="972"/>
                <a:ext cx="0" cy="35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8096" name="Rectangle 20">
                <a:extLst>
                  <a:ext uri="{FF2B5EF4-FFF2-40B4-BE49-F238E27FC236}">
                    <a16:creationId xmlns:a16="http://schemas.microsoft.com/office/drawing/2014/main" id="{D79D7F7C-7DC8-AC6D-974C-1B92544BFE38}"/>
                  </a:ext>
                </a:extLst>
              </p:cNvPr>
              <p:cNvSpPr>
                <a:spLocks noChangeArrowheads="1"/>
              </p:cNvSpPr>
              <p:nvPr/>
            </p:nvSpPr>
            <p:spPr bwMode="auto">
              <a:xfrm>
                <a:off x="2296" y="780"/>
                <a:ext cx="305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zh-CN" sz="4400">
                  <a:solidFill>
                    <a:schemeClr val="tx2"/>
                  </a:solidFill>
                  <a:latin typeface="+mn-lt"/>
                </a:endParaRPr>
              </a:p>
            </p:txBody>
          </p:sp>
          <p:sp>
            <p:nvSpPr>
              <p:cNvPr id="88097" name="Rectangle 21">
                <a:extLst>
                  <a:ext uri="{FF2B5EF4-FFF2-40B4-BE49-F238E27FC236}">
                    <a16:creationId xmlns:a16="http://schemas.microsoft.com/office/drawing/2014/main" id="{72D75B5E-F660-EDC1-623A-032E57BB030F}"/>
                  </a:ext>
                </a:extLst>
              </p:cNvPr>
              <p:cNvSpPr>
                <a:spLocks noChangeArrowheads="1"/>
              </p:cNvSpPr>
              <p:nvPr/>
            </p:nvSpPr>
            <p:spPr bwMode="auto">
              <a:xfrm>
                <a:off x="4783" y="1080"/>
                <a:ext cx="28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85000"/>
                  </a:lnSpc>
                  <a:spcBef>
                    <a:spcPct val="0"/>
                  </a:spcBef>
                  <a:buFontTx/>
                  <a:buNone/>
                </a:pPr>
                <a:r>
                  <a:rPr lang="en-US" altLang="zh-CN" sz="2800" b="1">
                    <a:latin typeface="+mn-lt"/>
                  </a:rPr>
                  <a:t>P</a:t>
                </a:r>
                <a:endParaRPr lang="en-US" altLang="zh-CN" sz="1800" b="1">
                  <a:latin typeface="+mn-lt"/>
                </a:endParaRPr>
              </a:p>
            </p:txBody>
          </p:sp>
        </p:grpSp>
        <p:grpSp>
          <p:nvGrpSpPr>
            <p:cNvPr id="88071" name="Group 25">
              <a:extLst>
                <a:ext uri="{FF2B5EF4-FFF2-40B4-BE49-F238E27FC236}">
                  <a16:creationId xmlns:a16="http://schemas.microsoft.com/office/drawing/2014/main" id="{BAE1CE90-620D-71A6-F753-7DF44A1DFC81}"/>
                </a:ext>
              </a:extLst>
            </p:cNvPr>
            <p:cNvGrpSpPr>
              <a:grpSpLocks/>
            </p:cNvGrpSpPr>
            <p:nvPr/>
          </p:nvGrpSpPr>
          <p:grpSpPr bwMode="auto">
            <a:xfrm>
              <a:off x="2639" y="1640"/>
              <a:ext cx="2468" cy="2043"/>
              <a:chOff x="2639" y="1640"/>
              <a:chExt cx="2468" cy="2043"/>
            </a:xfrm>
          </p:grpSpPr>
          <p:sp>
            <p:nvSpPr>
              <p:cNvPr id="88077" name="Rectangle 26">
                <a:extLst>
                  <a:ext uri="{FF2B5EF4-FFF2-40B4-BE49-F238E27FC236}">
                    <a16:creationId xmlns:a16="http://schemas.microsoft.com/office/drawing/2014/main" id="{5F628C5C-7711-0517-2256-B2E019788875}"/>
                  </a:ext>
                </a:extLst>
              </p:cNvPr>
              <p:cNvSpPr>
                <a:spLocks noChangeArrowheads="1"/>
              </p:cNvSpPr>
              <p:nvPr/>
            </p:nvSpPr>
            <p:spPr bwMode="auto">
              <a:xfrm>
                <a:off x="2639" y="1640"/>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1</a:t>
                </a:r>
              </a:p>
            </p:txBody>
          </p:sp>
          <p:sp>
            <p:nvSpPr>
              <p:cNvPr id="88078" name="Rectangle 28">
                <a:extLst>
                  <a:ext uri="{FF2B5EF4-FFF2-40B4-BE49-F238E27FC236}">
                    <a16:creationId xmlns:a16="http://schemas.microsoft.com/office/drawing/2014/main" id="{B97ACDB2-D595-2914-8FDF-EB735DD13A3E}"/>
                  </a:ext>
                </a:extLst>
              </p:cNvPr>
              <p:cNvSpPr>
                <a:spLocks noChangeArrowheads="1"/>
              </p:cNvSpPr>
              <p:nvPr/>
            </p:nvSpPr>
            <p:spPr bwMode="auto">
              <a:xfrm>
                <a:off x="4095" y="1664"/>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0</a:t>
                </a:r>
              </a:p>
              <a:p>
                <a:pPr>
                  <a:lnSpc>
                    <a:spcPct val="90000"/>
                  </a:lnSpc>
                  <a:spcBef>
                    <a:spcPct val="0"/>
                  </a:spcBef>
                  <a:buFontTx/>
                  <a:buNone/>
                </a:pPr>
                <a:r>
                  <a:rPr lang="en-US" altLang="zh-CN" sz="2800" b="1" dirty="0">
                    <a:latin typeface="+mn-lt"/>
                  </a:rPr>
                  <a:t>1</a:t>
                </a:r>
              </a:p>
              <a:p>
                <a:pPr>
                  <a:lnSpc>
                    <a:spcPct val="90000"/>
                  </a:lnSpc>
                  <a:spcBef>
                    <a:spcPct val="0"/>
                  </a:spcBef>
                  <a:buFontTx/>
                  <a:buNone/>
                </a:pPr>
                <a:r>
                  <a:rPr lang="en-US" altLang="zh-CN" sz="2800" b="1" dirty="0">
                    <a:latin typeface="+mn-lt"/>
                  </a:rPr>
                  <a:t>1</a:t>
                </a:r>
              </a:p>
            </p:txBody>
          </p:sp>
          <p:sp>
            <p:nvSpPr>
              <p:cNvPr id="88079" name="Rectangle 29">
                <a:extLst>
                  <a:ext uri="{FF2B5EF4-FFF2-40B4-BE49-F238E27FC236}">
                    <a16:creationId xmlns:a16="http://schemas.microsoft.com/office/drawing/2014/main" id="{9415F56A-4BB4-6346-BC7F-B0B255DE097A}"/>
                  </a:ext>
                </a:extLst>
              </p:cNvPr>
              <p:cNvSpPr>
                <a:spLocks noChangeArrowheads="1"/>
              </p:cNvSpPr>
              <p:nvPr/>
            </p:nvSpPr>
            <p:spPr bwMode="auto">
              <a:xfrm>
                <a:off x="4831" y="1672"/>
                <a:ext cx="27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dirty="0">
                    <a:solidFill>
                      <a:srgbClr val="00FF00"/>
                    </a:solidFill>
                    <a:latin typeface="+mn-lt"/>
                  </a:rPr>
                  <a:t>1</a:t>
                </a:r>
              </a:p>
              <a:p>
                <a:pPr>
                  <a:lnSpc>
                    <a:spcPct val="90000"/>
                  </a:lnSpc>
                  <a:spcBef>
                    <a:spcPct val="0"/>
                  </a:spcBef>
                  <a:buFontTx/>
                  <a:buNone/>
                </a:pPr>
                <a:r>
                  <a:rPr lang="en-US" altLang="zh-CN" sz="2800" b="1" dirty="0">
                    <a:solidFill>
                      <a:srgbClr val="00FF00"/>
                    </a:solidFill>
                    <a:latin typeface="+mn-lt"/>
                  </a:rPr>
                  <a:t>1</a:t>
                </a:r>
              </a:p>
              <a:p>
                <a:pPr>
                  <a:lnSpc>
                    <a:spcPct val="90000"/>
                  </a:lnSpc>
                  <a:spcBef>
                    <a:spcPct val="0"/>
                  </a:spcBef>
                  <a:buFontTx/>
                  <a:buNone/>
                </a:pPr>
                <a:r>
                  <a:rPr lang="en-US" altLang="zh-CN" sz="2800" b="1" dirty="0">
                    <a:solidFill>
                      <a:srgbClr val="00FF00"/>
                    </a:solidFill>
                    <a:latin typeface="+mn-lt"/>
                  </a:rPr>
                  <a:t>0</a:t>
                </a:r>
              </a:p>
              <a:p>
                <a:pPr>
                  <a:lnSpc>
                    <a:spcPct val="90000"/>
                  </a:lnSpc>
                  <a:spcBef>
                    <a:spcPct val="0"/>
                  </a:spcBef>
                  <a:buFontTx/>
                  <a:buNone/>
                </a:pPr>
                <a:r>
                  <a:rPr lang="en-US" altLang="zh-CN" sz="2800" b="1" dirty="0">
                    <a:solidFill>
                      <a:srgbClr val="00FF00"/>
                    </a:solidFill>
                    <a:latin typeface="+mn-lt"/>
                  </a:rPr>
                  <a:t>0</a:t>
                </a:r>
              </a:p>
              <a:p>
                <a:pPr>
                  <a:lnSpc>
                    <a:spcPct val="90000"/>
                  </a:lnSpc>
                  <a:spcBef>
                    <a:spcPct val="0"/>
                  </a:spcBef>
                  <a:buFontTx/>
                  <a:buNone/>
                </a:pPr>
                <a:r>
                  <a:rPr lang="en-US" altLang="zh-CN" sz="2800" b="1" dirty="0">
                    <a:solidFill>
                      <a:srgbClr val="00FF00"/>
                    </a:solidFill>
                    <a:latin typeface="+mn-lt"/>
                  </a:rPr>
                  <a:t>1</a:t>
                </a:r>
              </a:p>
              <a:p>
                <a:pPr>
                  <a:lnSpc>
                    <a:spcPct val="90000"/>
                  </a:lnSpc>
                  <a:spcBef>
                    <a:spcPct val="0"/>
                  </a:spcBef>
                  <a:buFontTx/>
                  <a:buNone/>
                </a:pPr>
                <a:r>
                  <a:rPr lang="en-US" altLang="zh-CN" sz="2800" b="1" dirty="0">
                    <a:solidFill>
                      <a:srgbClr val="00FF00"/>
                    </a:solidFill>
                    <a:latin typeface="+mn-lt"/>
                  </a:rPr>
                  <a:t>1</a:t>
                </a:r>
              </a:p>
              <a:p>
                <a:pPr>
                  <a:lnSpc>
                    <a:spcPct val="90000"/>
                  </a:lnSpc>
                  <a:spcBef>
                    <a:spcPct val="0"/>
                  </a:spcBef>
                  <a:buFontTx/>
                  <a:buNone/>
                </a:pPr>
                <a:r>
                  <a:rPr lang="en-US" altLang="zh-CN" sz="2800" b="1" dirty="0">
                    <a:solidFill>
                      <a:srgbClr val="00FF00"/>
                    </a:solidFill>
                    <a:latin typeface="+mn-lt"/>
                  </a:rPr>
                  <a:t>0</a:t>
                </a:r>
              </a:p>
              <a:p>
                <a:pPr>
                  <a:lnSpc>
                    <a:spcPct val="90000"/>
                  </a:lnSpc>
                  <a:spcBef>
                    <a:spcPct val="0"/>
                  </a:spcBef>
                  <a:buFontTx/>
                  <a:buNone/>
                </a:pPr>
                <a:r>
                  <a:rPr lang="en-US" altLang="zh-CN" sz="2800" b="1" dirty="0">
                    <a:solidFill>
                      <a:srgbClr val="00FF00"/>
                    </a:solidFill>
                    <a:latin typeface="+mn-lt"/>
                  </a:rPr>
                  <a:t>1</a:t>
                </a:r>
              </a:p>
            </p:txBody>
          </p:sp>
        </p:grpSp>
        <p:grpSp>
          <p:nvGrpSpPr>
            <p:cNvPr id="88072" name="Group 36">
              <a:extLst>
                <a:ext uri="{FF2B5EF4-FFF2-40B4-BE49-F238E27FC236}">
                  <a16:creationId xmlns:a16="http://schemas.microsoft.com/office/drawing/2014/main" id="{2A3E5A1D-1997-BD71-FBCE-F65E67680B52}"/>
                </a:ext>
              </a:extLst>
            </p:cNvPr>
            <p:cNvGrpSpPr>
              <a:grpSpLocks/>
            </p:cNvGrpSpPr>
            <p:nvPr/>
          </p:nvGrpSpPr>
          <p:grpSpPr bwMode="auto">
            <a:xfrm>
              <a:off x="3168" y="700"/>
              <a:ext cx="624" cy="2900"/>
              <a:chOff x="3168" y="700"/>
              <a:chExt cx="624" cy="2900"/>
            </a:xfrm>
          </p:grpSpPr>
          <p:sp>
            <p:nvSpPr>
              <p:cNvPr id="88073" name="Line 37">
                <a:extLst>
                  <a:ext uri="{FF2B5EF4-FFF2-40B4-BE49-F238E27FC236}">
                    <a16:creationId xmlns:a16="http://schemas.microsoft.com/office/drawing/2014/main" id="{53B112D9-5F1C-51C6-5426-1E0A11FFFE0F}"/>
                  </a:ext>
                </a:extLst>
              </p:cNvPr>
              <p:cNvSpPr>
                <a:spLocks noChangeShapeType="1"/>
              </p:cNvSpPr>
              <p:nvPr/>
            </p:nvSpPr>
            <p:spPr bwMode="auto">
              <a:xfrm>
                <a:off x="3168" y="716"/>
                <a:ext cx="624" cy="9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8074" name="Line 38">
                <a:extLst>
                  <a:ext uri="{FF2B5EF4-FFF2-40B4-BE49-F238E27FC236}">
                    <a16:creationId xmlns:a16="http://schemas.microsoft.com/office/drawing/2014/main" id="{86DCB391-F34B-E19D-49B6-FF7DD0746E97}"/>
                  </a:ext>
                </a:extLst>
              </p:cNvPr>
              <p:cNvSpPr>
                <a:spLocks noChangeShapeType="1"/>
              </p:cNvSpPr>
              <p:nvPr/>
            </p:nvSpPr>
            <p:spPr bwMode="auto">
              <a:xfrm flipH="1">
                <a:off x="3208" y="700"/>
                <a:ext cx="552" cy="9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8075" name="Line 39">
                <a:extLst>
                  <a:ext uri="{FF2B5EF4-FFF2-40B4-BE49-F238E27FC236}">
                    <a16:creationId xmlns:a16="http://schemas.microsoft.com/office/drawing/2014/main" id="{C7396620-A6FA-8B05-EDAB-F6DDD555414D}"/>
                  </a:ext>
                </a:extLst>
              </p:cNvPr>
              <p:cNvSpPr>
                <a:spLocks noChangeShapeType="1"/>
              </p:cNvSpPr>
              <p:nvPr/>
            </p:nvSpPr>
            <p:spPr bwMode="auto">
              <a:xfrm>
                <a:off x="3264" y="1776"/>
                <a:ext cx="480" cy="182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sp>
            <p:nvSpPr>
              <p:cNvPr id="88076" name="Line 40">
                <a:extLst>
                  <a:ext uri="{FF2B5EF4-FFF2-40B4-BE49-F238E27FC236}">
                    <a16:creationId xmlns:a16="http://schemas.microsoft.com/office/drawing/2014/main" id="{8D515E31-2DF5-2B42-7058-976B4D620E4E}"/>
                  </a:ext>
                </a:extLst>
              </p:cNvPr>
              <p:cNvSpPr>
                <a:spLocks noChangeShapeType="1"/>
              </p:cNvSpPr>
              <p:nvPr/>
            </p:nvSpPr>
            <p:spPr bwMode="auto">
              <a:xfrm flipH="1">
                <a:off x="3360" y="1728"/>
                <a:ext cx="240" cy="18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CN">
                  <a:latin typeface="+mn-lt"/>
                </a:endParaRPr>
              </a:p>
            </p:txBody>
          </p:sp>
        </p:grpSp>
      </p:grpSp>
      <p:sp>
        <p:nvSpPr>
          <p:cNvPr id="88067" name="Rectangle 2">
            <a:extLst>
              <a:ext uri="{FF2B5EF4-FFF2-40B4-BE49-F238E27FC236}">
                <a16:creationId xmlns:a16="http://schemas.microsoft.com/office/drawing/2014/main" id="{887068D0-9C15-D1DB-D453-3B4B0ED817D1}"/>
              </a:ext>
            </a:extLst>
          </p:cNvPr>
          <p:cNvSpPr>
            <a:spLocks noGrp="1" noChangeArrowheads="1"/>
          </p:cNvSpPr>
          <p:nvPr>
            <p:ph type="title"/>
          </p:nvPr>
        </p:nvSpPr>
        <p:spPr/>
        <p:txBody>
          <a:bodyPr/>
          <a:lstStyle/>
          <a:p>
            <a:pPr eaLnBrk="1" hangingPunct="1"/>
            <a:r>
              <a:rPr lang="en-US" altLang="zh-CN"/>
              <a:t>RAID 3</a:t>
            </a:r>
          </a:p>
        </p:txBody>
      </p:sp>
      <p:sp>
        <p:nvSpPr>
          <p:cNvPr id="88068" name="Rectangle 27">
            <a:extLst>
              <a:ext uri="{FF2B5EF4-FFF2-40B4-BE49-F238E27FC236}">
                <a16:creationId xmlns:a16="http://schemas.microsoft.com/office/drawing/2014/main" id="{E17DD516-54D8-A55A-EB7D-FD766232C35E}"/>
              </a:ext>
            </a:extLst>
          </p:cNvPr>
          <p:cNvSpPr>
            <a:spLocks noChangeArrowheads="1"/>
          </p:cNvSpPr>
          <p:nvPr/>
        </p:nvSpPr>
        <p:spPr bwMode="auto">
          <a:xfrm>
            <a:off x="5992813" y="3181350"/>
            <a:ext cx="322262"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ct val="0"/>
              </a:spcBef>
              <a:buFontTx/>
              <a:buNone/>
            </a:pPr>
            <a:r>
              <a:rPr lang="en-US" altLang="zh-CN" sz="2800" b="1" dirty="0">
                <a:solidFill>
                  <a:srgbClr val="FFC000"/>
                </a:solidFill>
                <a:latin typeface="Helvetica" pitchFamily="2" charset="0"/>
              </a:rPr>
              <a:t>1</a:t>
            </a:r>
          </a:p>
          <a:p>
            <a:pPr>
              <a:lnSpc>
                <a:spcPct val="90000"/>
              </a:lnSpc>
              <a:spcBef>
                <a:spcPct val="0"/>
              </a:spcBef>
              <a:buFontTx/>
              <a:buNone/>
            </a:pPr>
            <a:r>
              <a:rPr lang="en-US" altLang="zh-CN" sz="2800" b="1" dirty="0">
                <a:solidFill>
                  <a:srgbClr val="FFC000"/>
                </a:solidFill>
                <a:latin typeface="Helvetica" pitchFamily="2" charset="0"/>
              </a:rPr>
              <a:t>1</a:t>
            </a:r>
          </a:p>
          <a:p>
            <a:pPr>
              <a:lnSpc>
                <a:spcPct val="90000"/>
              </a:lnSpc>
              <a:spcBef>
                <a:spcPct val="0"/>
              </a:spcBef>
              <a:buFontTx/>
              <a:buNone/>
            </a:pPr>
            <a:r>
              <a:rPr lang="en-US" altLang="zh-CN" sz="2800" b="1" dirty="0">
                <a:solidFill>
                  <a:srgbClr val="FFC000"/>
                </a:solidFill>
                <a:latin typeface="Helvetica" pitchFamily="2" charset="0"/>
              </a:rPr>
              <a:t>0</a:t>
            </a:r>
          </a:p>
          <a:p>
            <a:pPr>
              <a:lnSpc>
                <a:spcPct val="90000"/>
              </a:lnSpc>
              <a:spcBef>
                <a:spcPct val="0"/>
              </a:spcBef>
              <a:buFontTx/>
              <a:buNone/>
            </a:pPr>
            <a:r>
              <a:rPr lang="en-US" altLang="zh-CN" sz="2800" b="1" dirty="0">
                <a:solidFill>
                  <a:srgbClr val="FFC000"/>
                </a:solidFill>
                <a:latin typeface="Helvetica" pitchFamily="2" charset="0"/>
              </a:rPr>
              <a:t>0</a:t>
            </a:r>
          </a:p>
          <a:p>
            <a:pPr>
              <a:lnSpc>
                <a:spcPct val="90000"/>
              </a:lnSpc>
              <a:spcBef>
                <a:spcPct val="0"/>
              </a:spcBef>
              <a:buFontTx/>
              <a:buNone/>
            </a:pPr>
            <a:r>
              <a:rPr lang="en-US" altLang="zh-CN" sz="2800" b="1" dirty="0">
                <a:solidFill>
                  <a:srgbClr val="FFC000"/>
                </a:solidFill>
                <a:latin typeface="Helvetica" pitchFamily="2" charset="0"/>
              </a:rPr>
              <a:t>1</a:t>
            </a:r>
          </a:p>
          <a:p>
            <a:pPr>
              <a:lnSpc>
                <a:spcPct val="90000"/>
              </a:lnSpc>
              <a:spcBef>
                <a:spcPct val="0"/>
              </a:spcBef>
              <a:buFontTx/>
              <a:buNone/>
            </a:pPr>
            <a:r>
              <a:rPr lang="en-US" altLang="zh-CN" sz="2800" b="1" dirty="0">
                <a:solidFill>
                  <a:srgbClr val="FFC000"/>
                </a:solidFill>
                <a:latin typeface="Helvetica" pitchFamily="2" charset="0"/>
              </a:rPr>
              <a:t>1</a:t>
            </a:r>
          </a:p>
          <a:p>
            <a:pPr>
              <a:lnSpc>
                <a:spcPct val="90000"/>
              </a:lnSpc>
              <a:spcBef>
                <a:spcPct val="0"/>
              </a:spcBef>
              <a:buFontTx/>
              <a:buNone/>
            </a:pPr>
            <a:r>
              <a:rPr lang="en-US" altLang="zh-CN" sz="2800" b="1" dirty="0">
                <a:solidFill>
                  <a:srgbClr val="FFC000"/>
                </a:solidFill>
                <a:latin typeface="Helvetica" pitchFamily="2" charset="0"/>
              </a:rPr>
              <a:t>0</a:t>
            </a:r>
          </a:p>
          <a:p>
            <a:pPr>
              <a:lnSpc>
                <a:spcPct val="90000"/>
              </a:lnSpc>
              <a:spcBef>
                <a:spcPct val="0"/>
              </a:spcBef>
              <a:buFontTx/>
              <a:buNone/>
            </a:pPr>
            <a:r>
              <a:rPr lang="en-US" altLang="zh-CN" sz="2800" b="1" dirty="0">
                <a:solidFill>
                  <a:srgbClr val="FFC000"/>
                </a:solidFill>
                <a:latin typeface="Helvetica" pitchFamily="2" charset="0"/>
              </a:rPr>
              <a:t>1</a:t>
            </a:r>
          </a:p>
        </p:txBody>
      </p:sp>
      <p:sp>
        <p:nvSpPr>
          <p:cNvPr id="35" name="TextBox 34">
            <a:extLst>
              <a:ext uri="{FF2B5EF4-FFF2-40B4-BE49-F238E27FC236}">
                <a16:creationId xmlns:a16="http://schemas.microsoft.com/office/drawing/2014/main" id="{0A005253-45E0-5BB1-EC13-9333898E6EC0}"/>
              </a:ext>
            </a:extLst>
          </p:cNvPr>
          <p:cNvSpPr txBox="1"/>
          <p:nvPr/>
        </p:nvSpPr>
        <p:spPr>
          <a:xfrm>
            <a:off x="7459663" y="0"/>
            <a:ext cx="1684337" cy="1631950"/>
          </a:xfrm>
          <a:prstGeom prst="rect">
            <a:avLst/>
          </a:prstGeom>
          <a:noFill/>
        </p:spPr>
        <p:txBody>
          <a:bodyPr wrap="none">
            <a:spAutoFit/>
          </a:bodyPr>
          <a:lstStyle/>
          <a:p>
            <a:pPr algn="r" eaLnBrk="1" hangingPunct="1">
              <a:defRPr/>
            </a:pPr>
            <a:r>
              <a:rPr lang="en-US" altLang="zh-CN" sz="2000" b="1" dirty="0">
                <a:solidFill>
                  <a:srgbClr val="FFC000"/>
                </a:solidFill>
                <a:latin typeface="+mn-lt"/>
              </a:rPr>
              <a:t>“subtract”</a:t>
            </a:r>
          </a:p>
          <a:p>
            <a:pPr algn="r" eaLnBrk="1" hangingPunct="1">
              <a:defRPr/>
            </a:pPr>
            <a:r>
              <a:rPr lang="en-US" altLang="zh-CN" sz="2000" dirty="0">
                <a:solidFill>
                  <a:srgbClr val="FFC000"/>
                </a:solidFill>
                <a:latin typeface="+mn-lt"/>
              </a:rPr>
              <a:t>1 – 1 = 0</a:t>
            </a:r>
          </a:p>
          <a:p>
            <a:pPr algn="r" eaLnBrk="1" hangingPunct="1">
              <a:defRPr/>
            </a:pPr>
            <a:r>
              <a:rPr lang="en-US" altLang="zh-CN" sz="2000" dirty="0">
                <a:solidFill>
                  <a:srgbClr val="FFC000"/>
                </a:solidFill>
                <a:latin typeface="+mn-lt"/>
              </a:rPr>
              <a:t>1 – 0 = 1</a:t>
            </a:r>
          </a:p>
          <a:p>
            <a:pPr algn="r" eaLnBrk="1" hangingPunct="1">
              <a:defRPr/>
            </a:pPr>
            <a:r>
              <a:rPr lang="en-US" altLang="zh-CN" sz="2000" dirty="0">
                <a:solidFill>
                  <a:srgbClr val="FFC000"/>
                </a:solidFill>
                <a:latin typeface="+mn-lt"/>
              </a:rPr>
              <a:t>0 – 1 = 1</a:t>
            </a:r>
          </a:p>
          <a:p>
            <a:pPr algn="r" eaLnBrk="1" hangingPunct="1">
              <a:defRPr/>
            </a:pPr>
            <a:r>
              <a:rPr lang="en-US" altLang="zh-CN" sz="2000" dirty="0">
                <a:solidFill>
                  <a:srgbClr val="FFC000"/>
                </a:solidFill>
                <a:latin typeface="+mn-lt"/>
              </a:rPr>
              <a:t>0 – 0 = 0</a:t>
            </a:r>
            <a:endParaRPr lang="zh-CN" altLang="en-US" sz="2000" dirty="0">
              <a:solidFill>
                <a:srgbClr val="FFC000"/>
              </a:solidFill>
              <a:latin typeface="+mn-l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5" descr="raid4">
            <a:extLst>
              <a:ext uri="{FF2B5EF4-FFF2-40B4-BE49-F238E27FC236}">
                <a16:creationId xmlns:a16="http://schemas.microsoft.com/office/drawing/2014/main" id="{CF69379D-3E7E-2DF0-DFE4-08C6D715A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4000500"/>
            <a:ext cx="7143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0" name="Rectangle 3">
            <a:extLst>
              <a:ext uri="{FF2B5EF4-FFF2-40B4-BE49-F238E27FC236}">
                <a16:creationId xmlns:a16="http://schemas.microsoft.com/office/drawing/2014/main" id="{CC9642E3-6B6A-45CF-5696-F843476FE3F4}"/>
              </a:ext>
            </a:extLst>
          </p:cNvPr>
          <p:cNvSpPr>
            <a:spLocks noGrp="1" noChangeArrowheads="1"/>
          </p:cNvSpPr>
          <p:nvPr>
            <p:ph type="body" idx="1"/>
          </p:nvPr>
        </p:nvSpPr>
        <p:spPr/>
        <p:txBody>
          <a:bodyPr/>
          <a:lstStyle/>
          <a:p>
            <a:pPr eaLnBrk="1" hangingPunct="1"/>
            <a:r>
              <a:rPr lang="en-US" altLang="zh-CN">
                <a:hlinkClick r:id="rId4"/>
              </a:rPr>
              <a:t>http://www.acnc.com/raidedu/4</a:t>
            </a:r>
            <a:endParaRPr lang="en-US" altLang="zh-CN"/>
          </a:p>
          <a:p>
            <a:pPr eaLnBrk="1" hangingPunct="1"/>
            <a:r>
              <a:rPr lang="en-US" altLang="zh-CN"/>
              <a:t>Favor small accesses</a:t>
            </a:r>
          </a:p>
          <a:p>
            <a:pPr eaLnBrk="1" hangingPunct="1"/>
            <a:r>
              <a:rPr lang="en-US" altLang="zh-CN"/>
              <a:t>Allows each disk to perform independent reads, using sectors’ own error checking</a:t>
            </a:r>
          </a:p>
        </p:txBody>
      </p:sp>
      <p:sp>
        <p:nvSpPr>
          <p:cNvPr id="89091" name="Rectangle 2">
            <a:extLst>
              <a:ext uri="{FF2B5EF4-FFF2-40B4-BE49-F238E27FC236}">
                <a16:creationId xmlns:a16="http://schemas.microsoft.com/office/drawing/2014/main" id="{ABABEE3F-46BA-81B3-006E-D383949AE984}"/>
              </a:ext>
            </a:extLst>
          </p:cNvPr>
          <p:cNvSpPr>
            <a:spLocks noGrp="1" noChangeArrowheads="1"/>
          </p:cNvSpPr>
          <p:nvPr>
            <p:ph type="title"/>
          </p:nvPr>
        </p:nvSpPr>
        <p:spPr/>
        <p:txBody>
          <a:bodyPr/>
          <a:lstStyle/>
          <a:p>
            <a:pPr eaLnBrk="1" hangingPunct="1"/>
            <a:r>
              <a:rPr lang="en-US" altLang="zh-CN"/>
              <a:t>RAID 4</a:t>
            </a:r>
          </a:p>
        </p:txBody>
      </p:sp>
      <p:sp>
        <p:nvSpPr>
          <p:cNvPr id="5" name="椭圆 4">
            <a:extLst>
              <a:ext uri="{FF2B5EF4-FFF2-40B4-BE49-F238E27FC236}">
                <a16:creationId xmlns:a16="http://schemas.microsoft.com/office/drawing/2014/main" id="{13E5C72E-69F3-E203-D207-F8C5B1644EDF}"/>
              </a:ext>
            </a:extLst>
          </p:cNvPr>
          <p:cNvSpPr/>
          <p:nvPr/>
        </p:nvSpPr>
        <p:spPr>
          <a:xfrm>
            <a:off x="1981200" y="6019800"/>
            <a:ext cx="7620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TextBox 5">
            <a:extLst>
              <a:ext uri="{FF2B5EF4-FFF2-40B4-BE49-F238E27FC236}">
                <a16:creationId xmlns:a16="http://schemas.microsoft.com/office/drawing/2014/main" id="{DCABC8C9-1680-E4A5-2C6D-E8DF4D057535}"/>
              </a:ext>
            </a:extLst>
          </p:cNvPr>
          <p:cNvSpPr txBox="1"/>
          <p:nvPr/>
        </p:nvSpPr>
        <p:spPr>
          <a:xfrm>
            <a:off x="0" y="6324600"/>
            <a:ext cx="9144000" cy="400050"/>
          </a:xfrm>
          <a:prstGeom prst="rect">
            <a:avLst/>
          </a:prstGeom>
          <a:noFill/>
        </p:spPr>
        <p:txBody>
          <a:bodyPr>
            <a:spAutoFit/>
          </a:bodyPr>
          <a:lstStyle/>
          <a:p>
            <a:pPr algn="r" eaLnBrk="1" hangingPunct="1">
              <a:defRPr/>
            </a:pPr>
            <a:r>
              <a:rPr lang="en-US" altLang="zh-CN" sz="2000" b="1" dirty="0">
                <a:solidFill>
                  <a:srgbClr val="FFC000"/>
                </a:solidFill>
                <a:latin typeface="+mn-lt"/>
              </a:rPr>
              <a:t>independent read - not read across multiple disks</a:t>
            </a:r>
            <a:endParaRPr lang="zh-CN" altLang="en-US" sz="2000" dirty="0">
              <a:solidFill>
                <a:srgbClr val="FFC000"/>
              </a:solidFill>
              <a:latin typeface="+mn-l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a:extLst>
              <a:ext uri="{FF2B5EF4-FFF2-40B4-BE49-F238E27FC236}">
                <a16:creationId xmlns:a16="http://schemas.microsoft.com/office/drawing/2014/main" id="{CA488942-3BDC-32B8-2D15-986B1FAD9FE0}"/>
              </a:ext>
            </a:extLst>
          </p:cNvPr>
          <p:cNvSpPr>
            <a:spLocks noGrp="1" noChangeArrowheads="1"/>
          </p:cNvSpPr>
          <p:nvPr>
            <p:ph type="title"/>
          </p:nvPr>
        </p:nvSpPr>
        <p:spPr/>
        <p:txBody>
          <a:bodyPr/>
          <a:lstStyle/>
          <a:p>
            <a:r>
              <a:rPr lang="en-US" altLang="zh-CN"/>
              <a:t>RAID 3 &amp; RAID 4</a:t>
            </a:r>
            <a:endParaRPr lang="zh-CN" altLang="en-US"/>
          </a:p>
        </p:txBody>
      </p:sp>
      <p:pic>
        <p:nvPicPr>
          <p:cNvPr id="90114" name="Picture 5" descr="raid4">
            <a:extLst>
              <a:ext uri="{FF2B5EF4-FFF2-40B4-BE49-F238E27FC236}">
                <a16:creationId xmlns:a16="http://schemas.microsoft.com/office/drawing/2014/main" id="{073E828D-F68B-C8CA-B1C8-B699FA610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602163"/>
            <a:ext cx="56388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5" descr="raid3">
            <a:extLst>
              <a:ext uri="{FF2B5EF4-FFF2-40B4-BE49-F238E27FC236}">
                <a16:creationId xmlns:a16="http://schemas.microsoft.com/office/drawing/2014/main" id="{42A0ABEB-4DE8-2E30-351B-392A94D9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5715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内容占位符 2">
            <a:extLst>
              <a:ext uri="{FF2B5EF4-FFF2-40B4-BE49-F238E27FC236}">
                <a16:creationId xmlns:a16="http://schemas.microsoft.com/office/drawing/2014/main" id="{81996607-1EF5-71A1-4F91-F2C528A7125F}"/>
              </a:ext>
            </a:extLst>
          </p:cNvPr>
          <p:cNvSpPr>
            <a:spLocks noGrp="1" noChangeArrowheads="1"/>
          </p:cNvSpPr>
          <p:nvPr>
            <p:ph idx="1"/>
          </p:nvPr>
        </p:nvSpPr>
        <p:spPr>
          <a:xfrm>
            <a:off x="0" y="1600200"/>
            <a:ext cx="9144000" cy="5257800"/>
          </a:xfrm>
        </p:spPr>
        <p:txBody>
          <a:bodyPr/>
          <a:lstStyle/>
          <a:p>
            <a:pPr algn="r">
              <a:buFontTx/>
              <a:buNone/>
            </a:pPr>
            <a:r>
              <a:rPr lang="en-US" altLang="zh-CN"/>
              <a:t>bottleneck: </a:t>
            </a:r>
          </a:p>
          <a:p>
            <a:pPr algn="r">
              <a:buFontTx/>
              <a:buNone/>
            </a:pPr>
            <a:r>
              <a:rPr lang="en-US" altLang="zh-CN"/>
              <a:t>single parity disk</a:t>
            </a:r>
          </a:p>
          <a:p>
            <a:pPr algn="r">
              <a:buFontTx/>
              <a:buNone/>
            </a:pPr>
            <a:endParaRPr lang="en-US" altLang="zh-CN"/>
          </a:p>
          <a:p>
            <a:pPr algn="r">
              <a:buFontTx/>
              <a:buNone/>
            </a:pPr>
            <a:endParaRPr lang="en-US" altLang="zh-CN"/>
          </a:p>
          <a:p>
            <a:pPr>
              <a:buFontTx/>
              <a:buNone/>
            </a:pPr>
            <a:endParaRPr lang="en-US" altLang="zh-CN"/>
          </a:p>
          <a:p>
            <a:pPr>
              <a:buFontTx/>
              <a:buNone/>
            </a:pPr>
            <a:r>
              <a:rPr lang="en-US" altLang="zh-CN"/>
              <a:t>access:</a:t>
            </a:r>
          </a:p>
          <a:p>
            <a:pPr>
              <a:buFontTx/>
              <a:buNone/>
            </a:pPr>
            <a:r>
              <a:rPr lang="en-US" altLang="zh-CN"/>
              <a:t>parallel vs independent</a:t>
            </a:r>
            <a:endParaRPr lang="zh-CN" altLang="en-US"/>
          </a:p>
        </p:txBody>
      </p:sp>
      <p:sp>
        <p:nvSpPr>
          <p:cNvPr id="6" name="椭圆 5">
            <a:extLst>
              <a:ext uri="{FF2B5EF4-FFF2-40B4-BE49-F238E27FC236}">
                <a16:creationId xmlns:a16="http://schemas.microsoft.com/office/drawing/2014/main" id="{98E3F6C6-B976-300A-8422-CD26CF269326}"/>
              </a:ext>
            </a:extLst>
          </p:cNvPr>
          <p:cNvSpPr/>
          <p:nvPr/>
        </p:nvSpPr>
        <p:spPr>
          <a:xfrm>
            <a:off x="4191000" y="6172200"/>
            <a:ext cx="7620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椭圆 6">
            <a:extLst>
              <a:ext uri="{FF2B5EF4-FFF2-40B4-BE49-F238E27FC236}">
                <a16:creationId xmlns:a16="http://schemas.microsoft.com/office/drawing/2014/main" id="{D5F4B8D1-74F3-BD34-A238-19B027F4ECF2}"/>
              </a:ext>
            </a:extLst>
          </p:cNvPr>
          <p:cNvSpPr/>
          <p:nvPr/>
        </p:nvSpPr>
        <p:spPr>
          <a:xfrm>
            <a:off x="685800" y="3200400"/>
            <a:ext cx="29718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a:extLst>
              <a:ext uri="{FF2B5EF4-FFF2-40B4-BE49-F238E27FC236}">
                <a16:creationId xmlns:a16="http://schemas.microsoft.com/office/drawing/2014/main" id="{3E3337E8-484A-C4A4-2102-E4A62C826327}"/>
              </a:ext>
            </a:extLst>
          </p:cNvPr>
          <p:cNvSpPr>
            <a:spLocks noGrp="1" noChangeArrowheads="1"/>
          </p:cNvSpPr>
          <p:nvPr>
            <p:ph type="title"/>
          </p:nvPr>
        </p:nvSpPr>
        <p:spPr/>
        <p:txBody>
          <a:bodyPr/>
          <a:lstStyle/>
          <a:p>
            <a:r>
              <a:rPr lang="en-US" altLang="zh-CN"/>
              <a:t>RAID 3 &amp; RAID 4</a:t>
            </a:r>
            <a:endParaRPr lang="zh-CN" altLang="en-US"/>
          </a:p>
        </p:txBody>
      </p:sp>
      <p:pic>
        <p:nvPicPr>
          <p:cNvPr id="91138" name="Picture 5" descr="raid4">
            <a:extLst>
              <a:ext uri="{FF2B5EF4-FFF2-40B4-BE49-F238E27FC236}">
                <a16:creationId xmlns:a16="http://schemas.microsoft.com/office/drawing/2014/main" id="{5E671A69-8EB6-7E37-D8A5-B7F597995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602163"/>
            <a:ext cx="56388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5" descr="raid3">
            <a:extLst>
              <a:ext uri="{FF2B5EF4-FFF2-40B4-BE49-F238E27FC236}">
                <a16:creationId xmlns:a16="http://schemas.microsoft.com/office/drawing/2014/main" id="{3A241A88-2FCA-4843-A318-5980A1B0D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5715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内容占位符 2">
            <a:extLst>
              <a:ext uri="{FF2B5EF4-FFF2-40B4-BE49-F238E27FC236}">
                <a16:creationId xmlns:a16="http://schemas.microsoft.com/office/drawing/2014/main" id="{9AE11815-168A-B34E-F6CB-52052F11BF0E}"/>
              </a:ext>
            </a:extLst>
          </p:cNvPr>
          <p:cNvSpPr>
            <a:spLocks noGrp="1" noChangeArrowheads="1"/>
          </p:cNvSpPr>
          <p:nvPr>
            <p:ph idx="1"/>
          </p:nvPr>
        </p:nvSpPr>
        <p:spPr>
          <a:xfrm>
            <a:off x="0" y="1600200"/>
            <a:ext cx="9144000" cy="5257800"/>
          </a:xfrm>
        </p:spPr>
        <p:txBody>
          <a:bodyPr/>
          <a:lstStyle/>
          <a:p>
            <a:pPr algn="r">
              <a:buFontTx/>
              <a:buNone/>
            </a:pPr>
            <a:r>
              <a:rPr lang="en-US" altLang="zh-CN" b="1">
                <a:solidFill>
                  <a:srgbClr val="FFC000"/>
                </a:solidFill>
              </a:rPr>
              <a:t>?</a:t>
            </a:r>
            <a:r>
              <a:rPr lang="en-US" altLang="zh-CN"/>
              <a:t> bottleneck: </a:t>
            </a:r>
          </a:p>
          <a:p>
            <a:pPr algn="r">
              <a:buFontTx/>
              <a:buNone/>
            </a:pPr>
            <a:r>
              <a:rPr lang="en-US" altLang="zh-CN"/>
              <a:t>single parity disk</a:t>
            </a:r>
          </a:p>
          <a:p>
            <a:pPr algn="r">
              <a:buFontTx/>
              <a:buNone/>
            </a:pPr>
            <a:endParaRPr lang="en-US" altLang="zh-CN"/>
          </a:p>
          <a:p>
            <a:pPr algn="r">
              <a:buFontTx/>
              <a:buNone/>
            </a:pPr>
            <a:endParaRPr lang="en-US" altLang="zh-CN"/>
          </a:p>
          <a:p>
            <a:pPr>
              <a:buFontTx/>
              <a:buNone/>
            </a:pPr>
            <a:endParaRPr lang="en-US" altLang="zh-CN"/>
          </a:p>
          <a:p>
            <a:pPr>
              <a:buFontTx/>
              <a:buNone/>
            </a:pPr>
            <a:r>
              <a:rPr lang="en-US" altLang="zh-CN"/>
              <a:t>access:</a:t>
            </a:r>
          </a:p>
          <a:p>
            <a:pPr>
              <a:buFontTx/>
              <a:buNone/>
            </a:pPr>
            <a:r>
              <a:rPr lang="en-US" altLang="zh-CN"/>
              <a:t>parallel vs independent</a:t>
            </a:r>
            <a:endParaRPr lang="zh-CN" altLang="en-US"/>
          </a:p>
        </p:txBody>
      </p:sp>
      <p:sp>
        <p:nvSpPr>
          <p:cNvPr id="6" name="椭圆 5">
            <a:extLst>
              <a:ext uri="{FF2B5EF4-FFF2-40B4-BE49-F238E27FC236}">
                <a16:creationId xmlns:a16="http://schemas.microsoft.com/office/drawing/2014/main" id="{30F0AEE7-87C2-46E6-E02C-FD8585270991}"/>
              </a:ext>
            </a:extLst>
          </p:cNvPr>
          <p:cNvSpPr/>
          <p:nvPr/>
        </p:nvSpPr>
        <p:spPr>
          <a:xfrm>
            <a:off x="4191000" y="6172200"/>
            <a:ext cx="7620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椭圆 6">
            <a:extLst>
              <a:ext uri="{FF2B5EF4-FFF2-40B4-BE49-F238E27FC236}">
                <a16:creationId xmlns:a16="http://schemas.microsoft.com/office/drawing/2014/main" id="{F00837D0-2D6A-DCB0-96D4-6E74082EE547}"/>
              </a:ext>
            </a:extLst>
          </p:cNvPr>
          <p:cNvSpPr/>
          <p:nvPr/>
        </p:nvSpPr>
        <p:spPr>
          <a:xfrm>
            <a:off x="685800" y="3200400"/>
            <a:ext cx="2971800" cy="304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5AB519D0-E8F5-1B6B-7B93-B9436B47F463}"/>
              </a:ext>
            </a:extLst>
          </p:cNvPr>
          <p:cNvSpPr>
            <a:spLocks noGrp="1" noChangeArrowheads="1"/>
          </p:cNvSpPr>
          <p:nvPr>
            <p:ph type="title"/>
          </p:nvPr>
        </p:nvSpPr>
        <p:spPr/>
        <p:txBody>
          <a:bodyPr/>
          <a:lstStyle/>
          <a:p>
            <a:pPr eaLnBrk="1" hangingPunct="1"/>
            <a:r>
              <a:rPr lang="en-US" altLang="zh-CN"/>
              <a:t>RAID 5</a:t>
            </a:r>
          </a:p>
        </p:txBody>
      </p:sp>
      <p:sp>
        <p:nvSpPr>
          <p:cNvPr id="92162" name="Rectangle 3">
            <a:extLst>
              <a:ext uri="{FF2B5EF4-FFF2-40B4-BE49-F238E27FC236}">
                <a16:creationId xmlns:a16="http://schemas.microsoft.com/office/drawing/2014/main" id="{7A654660-66B1-795A-B4AD-AB703BC43A7E}"/>
              </a:ext>
            </a:extLst>
          </p:cNvPr>
          <p:cNvSpPr>
            <a:spLocks noGrp="1" noChangeArrowheads="1"/>
          </p:cNvSpPr>
          <p:nvPr>
            <p:ph type="body" idx="1"/>
          </p:nvPr>
        </p:nvSpPr>
        <p:spPr/>
        <p:txBody>
          <a:bodyPr/>
          <a:lstStyle/>
          <a:p>
            <a:pPr eaLnBrk="1" hangingPunct="1"/>
            <a:r>
              <a:rPr lang="en-US" altLang="zh-CN" dirty="0">
                <a:hlinkClick r:id="rId3"/>
              </a:rPr>
              <a:t>http://www.acnc.com/raidedu/5</a:t>
            </a:r>
            <a:endParaRPr lang="en-US" altLang="zh-CN" dirty="0"/>
          </a:p>
          <a:p>
            <a:pPr eaLnBrk="1" hangingPunct="1"/>
            <a:r>
              <a:rPr lang="en-US" altLang="zh-CN" dirty="0"/>
              <a:t>Distributes the parity info across all disks in the array</a:t>
            </a:r>
          </a:p>
          <a:p>
            <a:pPr eaLnBrk="1" hangingPunct="1"/>
            <a:r>
              <a:rPr lang="en-US" altLang="zh-CN" dirty="0"/>
              <a:t>Removes the bottleneck of a single parity disk as in RAID 3 and RAID 4</a:t>
            </a:r>
          </a:p>
        </p:txBody>
      </p:sp>
      <p:pic>
        <p:nvPicPr>
          <p:cNvPr id="92163" name="Picture 4">
            <a:extLst>
              <a:ext uri="{FF2B5EF4-FFF2-40B4-BE49-F238E27FC236}">
                <a16:creationId xmlns:a16="http://schemas.microsoft.com/office/drawing/2014/main" id="{EAEC637F-7222-970B-8630-D771F4F72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362450"/>
            <a:ext cx="68580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4">
            <a:extLst>
              <a:ext uri="{FF2B5EF4-FFF2-40B4-BE49-F238E27FC236}">
                <a16:creationId xmlns:a16="http://schemas.microsoft.com/office/drawing/2014/main" id="{BAC5727C-2C6A-6B8E-F7DC-CDEB4822D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a:extLst>
              <a:ext uri="{FF2B5EF4-FFF2-40B4-BE49-F238E27FC236}">
                <a16:creationId xmlns:a16="http://schemas.microsoft.com/office/drawing/2014/main" id="{EC6C4ED7-42CA-06E8-1E48-EF8F27C2E0AC}"/>
              </a:ext>
            </a:extLst>
          </p:cNvPr>
          <p:cNvSpPr>
            <a:spLocks noGrp="1" noChangeArrowheads="1"/>
          </p:cNvSpPr>
          <p:nvPr>
            <p:ph type="title"/>
          </p:nvPr>
        </p:nvSpPr>
        <p:spPr/>
        <p:txBody>
          <a:bodyPr/>
          <a:lstStyle/>
          <a:p>
            <a:pPr eaLnBrk="1" hangingPunct="1"/>
            <a:r>
              <a:rPr lang="en-US" altLang="zh-CN" sz="4000"/>
              <a:t>RAID 6: Row-diagonal Parity</a:t>
            </a:r>
          </a:p>
        </p:txBody>
      </p:sp>
      <p:cxnSp>
        <p:nvCxnSpPr>
          <p:cNvPr id="6" name="直接箭头连接符 5">
            <a:extLst>
              <a:ext uri="{FF2B5EF4-FFF2-40B4-BE49-F238E27FC236}">
                <a16:creationId xmlns:a16="http://schemas.microsoft.com/office/drawing/2014/main" id="{7AE9CABF-730B-B032-387E-C9C41404DE9D}"/>
              </a:ext>
            </a:extLst>
          </p:cNvPr>
          <p:cNvCxnSpPr/>
          <p:nvPr/>
        </p:nvCxnSpPr>
        <p:spPr>
          <a:xfrm rot="16200000" flipV="1">
            <a:off x="685800" y="3962400"/>
            <a:ext cx="1905000" cy="14478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215790F0-D74C-C546-DA13-762B01127B7E}"/>
              </a:ext>
            </a:extLst>
          </p:cNvPr>
          <p:cNvCxnSpPr/>
          <p:nvPr/>
        </p:nvCxnSpPr>
        <p:spPr>
          <a:xfrm rot="16200000" flipV="1">
            <a:off x="1828800" y="4267200"/>
            <a:ext cx="1981200" cy="7620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74942F9-534F-7E44-CA47-4D5A411AF242}"/>
              </a:ext>
            </a:extLst>
          </p:cNvPr>
          <p:cNvCxnSpPr/>
          <p:nvPr/>
        </p:nvCxnSpPr>
        <p:spPr>
          <a:xfrm rot="5400000" flipH="1" flipV="1">
            <a:off x="5257800" y="4191000"/>
            <a:ext cx="2057400" cy="9906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8B03F3D-AFB2-F95B-CB4F-19C6C9B43487}"/>
              </a:ext>
            </a:extLst>
          </p:cNvPr>
          <p:cNvCxnSpPr/>
          <p:nvPr/>
        </p:nvCxnSpPr>
        <p:spPr>
          <a:xfrm rot="5400000" flipH="1" flipV="1">
            <a:off x="4191000" y="4572000"/>
            <a:ext cx="1905000" cy="2286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A37D54C-5C5B-1B90-869F-BBDE4D6D2D8D}"/>
              </a:ext>
            </a:extLst>
          </p:cNvPr>
          <p:cNvCxnSpPr/>
          <p:nvPr/>
        </p:nvCxnSpPr>
        <p:spPr>
          <a:xfrm rot="16200000" flipV="1">
            <a:off x="3009900" y="4533900"/>
            <a:ext cx="1905000" cy="304800"/>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sp>
        <p:nvSpPr>
          <p:cNvPr id="93192" name="Rectangle 3">
            <a:extLst>
              <a:ext uri="{FF2B5EF4-FFF2-40B4-BE49-F238E27FC236}">
                <a16:creationId xmlns:a16="http://schemas.microsoft.com/office/drawing/2014/main" id="{C5C2BFF5-417B-DCF0-86D7-7C4B8669F730}"/>
              </a:ext>
            </a:extLst>
          </p:cNvPr>
          <p:cNvSpPr>
            <a:spLocks noGrp="1" noChangeArrowheads="1"/>
          </p:cNvSpPr>
          <p:nvPr>
            <p:ph type="body" idx="1"/>
          </p:nvPr>
        </p:nvSpPr>
        <p:spPr/>
        <p:txBody>
          <a:bodyPr/>
          <a:lstStyle/>
          <a:p>
            <a:pPr eaLnBrk="1" hangingPunct="1"/>
            <a:r>
              <a:rPr lang="en-US" altLang="zh-CN" b="1"/>
              <a:t>RAID-DP</a:t>
            </a:r>
          </a:p>
          <a:p>
            <a:pPr eaLnBrk="1" hangingPunct="1">
              <a:buFontTx/>
              <a:buNone/>
            </a:pPr>
            <a:r>
              <a:rPr lang="en-US" altLang="zh-CN"/>
              <a:t>	Recover from two failures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sz="2000"/>
          </a:p>
          <a:p>
            <a:pPr eaLnBrk="1" hangingPunct="1">
              <a:buFontTx/>
              <a:buNone/>
            </a:pPr>
            <a:r>
              <a:rPr lang="en-US" altLang="zh-CN"/>
              <a:t>	xor⊕</a:t>
            </a:r>
          </a:p>
          <a:p>
            <a:pPr eaLnBrk="1" hangingPunct="1">
              <a:buFontTx/>
              <a:buNone/>
            </a:pPr>
            <a:r>
              <a:rPr lang="en-US" altLang="zh-CN"/>
              <a:t>	row:  00⊕11⊕22⊕33=r4</a:t>
            </a:r>
          </a:p>
          <a:p>
            <a:pPr eaLnBrk="1" hangingPunct="1">
              <a:buFontTx/>
              <a:buNone/>
            </a:pPr>
            <a:r>
              <a:rPr lang="en-US" altLang="zh-CN"/>
              <a:t>	diagonal: 01⊕11⊕31⊕r1=d1</a:t>
            </a:r>
          </a:p>
        </p:txBody>
      </p:sp>
      <p:sp>
        <p:nvSpPr>
          <p:cNvPr id="15" name="椭圆 14">
            <a:extLst>
              <a:ext uri="{FF2B5EF4-FFF2-40B4-BE49-F238E27FC236}">
                <a16:creationId xmlns:a16="http://schemas.microsoft.com/office/drawing/2014/main" id="{3370F3B7-4455-CF3E-7F1F-278F2AC104EC}"/>
              </a:ext>
            </a:extLst>
          </p:cNvPr>
          <p:cNvSpPr/>
          <p:nvPr/>
        </p:nvSpPr>
        <p:spPr>
          <a:xfrm>
            <a:off x="228600" y="3352800"/>
            <a:ext cx="7086600" cy="457200"/>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4">
            <a:extLst>
              <a:ext uri="{FF2B5EF4-FFF2-40B4-BE49-F238E27FC236}">
                <a16:creationId xmlns:a16="http://schemas.microsoft.com/office/drawing/2014/main" id="{7F0C8915-1A5B-23F2-D1F2-2DACDE308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0" name="Rectangle 2">
            <a:extLst>
              <a:ext uri="{FF2B5EF4-FFF2-40B4-BE49-F238E27FC236}">
                <a16:creationId xmlns:a16="http://schemas.microsoft.com/office/drawing/2014/main" id="{4F0EE176-17E3-E30F-8327-19F9B37334D1}"/>
              </a:ext>
            </a:extLst>
          </p:cNvPr>
          <p:cNvSpPr>
            <a:spLocks noGrp="1" noChangeArrowheads="1"/>
          </p:cNvSpPr>
          <p:nvPr>
            <p:ph type="title"/>
          </p:nvPr>
        </p:nvSpPr>
        <p:spPr/>
        <p:txBody>
          <a:bodyPr/>
          <a:lstStyle/>
          <a:p>
            <a:pPr eaLnBrk="1" hangingPunct="1"/>
            <a:r>
              <a:rPr lang="en-US" altLang="zh-CN" sz="4000"/>
              <a:t>RAID 6: Row-diagonal Parity</a:t>
            </a:r>
          </a:p>
        </p:txBody>
      </p:sp>
      <p:cxnSp>
        <p:nvCxnSpPr>
          <p:cNvPr id="6" name="直接箭头连接符 5">
            <a:extLst>
              <a:ext uri="{FF2B5EF4-FFF2-40B4-BE49-F238E27FC236}">
                <a16:creationId xmlns:a16="http://schemas.microsoft.com/office/drawing/2014/main" id="{20464F31-FD46-9601-FBC6-D26E9F5E4880}"/>
              </a:ext>
            </a:extLst>
          </p:cNvPr>
          <p:cNvCxnSpPr/>
          <p:nvPr/>
        </p:nvCxnSpPr>
        <p:spPr>
          <a:xfrm rot="10800000">
            <a:off x="838200" y="4038600"/>
            <a:ext cx="2286000" cy="22098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9CCAC4F9-D312-74CD-5277-3FA065CD641C}"/>
              </a:ext>
            </a:extLst>
          </p:cNvPr>
          <p:cNvCxnSpPr/>
          <p:nvPr/>
        </p:nvCxnSpPr>
        <p:spPr>
          <a:xfrm rot="16200000" flipV="1">
            <a:off x="1981200" y="4114800"/>
            <a:ext cx="2514600" cy="16002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31FE4D7-EAEE-D6B9-8298-559254070FED}"/>
              </a:ext>
            </a:extLst>
          </p:cNvPr>
          <p:cNvCxnSpPr/>
          <p:nvPr/>
        </p:nvCxnSpPr>
        <p:spPr>
          <a:xfrm rot="5400000" flipH="1" flipV="1">
            <a:off x="6362700" y="4229100"/>
            <a:ext cx="2133600" cy="17526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B77EF88-0B5C-462C-9F66-EF2842067086}"/>
              </a:ext>
            </a:extLst>
          </p:cNvPr>
          <p:cNvCxnSpPr/>
          <p:nvPr/>
        </p:nvCxnSpPr>
        <p:spPr>
          <a:xfrm rot="5400000" flipH="1" flipV="1">
            <a:off x="5257800" y="4800600"/>
            <a:ext cx="1828800" cy="10668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6ED7873-00CE-62EF-C8EB-EEB5AB53D203}"/>
              </a:ext>
            </a:extLst>
          </p:cNvPr>
          <p:cNvCxnSpPr/>
          <p:nvPr/>
        </p:nvCxnSpPr>
        <p:spPr>
          <a:xfrm rot="5400000" flipH="1" flipV="1">
            <a:off x="4381500" y="5295900"/>
            <a:ext cx="1371600" cy="381000"/>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031A551-E3A4-DC1C-1952-C93756F00296}"/>
              </a:ext>
            </a:extLst>
          </p:cNvPr>
          <p:cNvSpPr/>
          <p:nvPr/>
        </p:nvSpPr>
        <p:spPr>
          <a:xfrm rot="20574662">
            <a:off x="6350" y="3600450"/>
            <a:ext cx="2786063" cy="4572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椭圆 13">
            <a:extLst>
              <a:ext uri="{FF2B5EF4-FFF2-40B4-BE49-F238E27FC236}">
                <a16:creationId xmlns:a16="http://schemas.microsoft.com/office/drawing/2014/main" id="{787FCC63-5586-BC03-513C-D9E54FBC8A72}"/>
              </a:ext>
            </a:extLst>
          </p:cNvPr>
          <p:cNvSpPr/>
          <p:nvPr/>
        </p:nvSpPr>
        <p:spPr>
          <a:xfrm rot="20691625">
            <a:off x="5021263" y="3962400"/>
            <a:ext cx="3933825" cy="550863"/>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4218" name="Rectangle 3">
            <a:extLst>
              <a:ext uri="{FF2B5EF4-FFF2-40B4-BE49-F238E27FC236}">
                <a16:creationId xmlns:a16="http://schemas.microsoft.com/office/drawing/2014/main" id="{9F08549E-CD74-5742-CCC5-19F01FCFA0D0}"/>
              </a:ext>
            </a:extLst>
          </p:cNvPr>
          <p:cNvSpPr>
            <a:spLocks noGrp="1" noChangeArrowheads="1"/>
          </p:cNvSpPr>
          <p:nvPr>
            <p:ph type="body" idx="1"/>
          </p:nvPr>
        </p:nvSpPr>
        <p:spPr/>
        <p:txBody>
          <a:bodyPr/>
          <a:lstStyle/>
          <a:p>
            <a:pPr eaLnBrk="1" hangingPunct="1"/>
            <a:r>
              <a:rPr lang="en-US" altLang="zh-CN" b="1"/>
              <a:t>RAID-DP</a:t>
            </a:r>
          </a:p>
          <a:p>
            <a:pPr eaLnBrk="1" hangingPunct="1">
              <a:buFontTx/>
              <a:buNone/>
            </a:pPr>
            <a:r>
              <a:rPr lang="en-US" altLang="zh-CN"/>
              <a:t>	Recover from two failures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sz="2000"/>
          </a:p>
          <a:p>
            <a:pPr eaLnBrk="1" hangingPunct="1">
              <a:buFontTx/>
              <a:buNone/>
            </a:pPr>
            <a:r>
              <a:rPr lang="en-US" altLang="zh-CN"/>
              <a:t>	xor⊕</a:t>
            </a:r>
          </a:p>
          <a:p>
            <a:pPr eaLnBrk="1" hangingPunct="1">
              <a:buFontTx/>
              <a:buNone/>
            </a:pPr>
            <a:r>
              <a:rPr lang="en-US" altLang="zh-CN"/>
              <a:t>	row:  00⊕11⊕22⊕33=r4</a:t>
            </a:r>
          </a:p>
          <a:p>
            <a:pPr eaLnBrk="1" hangingPunct="1">
              <a:buFontTx/>
              <a:buNone/>
            </a:pPr>
            <a:r>
              <a:rPr lang="en-US" altLang="zh-CN"/>
              <a:t>	diagonal: 01⊕11⊕31⊕r1=d1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0E4CEF1D-278E-164C-91D9-1B6967369E87}"/>
              </a:ext>
            </a:extLst>
          </p:cNvPr>
          <p:cNvSpPr>
            <a:spLocks noGrp="1" noChangeArrowheads="1"/>
          </p:cNvSpPr>
          <p:nvPr>
            <p:ph type="title"/>
          </p:nvPr>
        </p:nvSpPr>
        <p:spPr/>
        <p:txBody>
          <a:bodyPr/>
          <a:lstStyle/>
          <a:p>
            <a:pPr eaLnBrk="1" hangingPunct="1"/>
            <a:r>
              <a:rPr lang="en-US" altLang="zh-CN"/>
              <a:t>Semiconductor DRAM</a:t>
            </a:r>
          </a:p>
        </p:txBody>
      </p:sp>
      <p:sp>
        <p:nvSpPr>
          <p:cNvPr id="33794" name="Rectangle 3">
            <a:extLst>
              <a:ext uri="{FF2B5EF4-FFF2-40B4-BE49-F238E27FC236}">
                <a16:creationId xmlns:a16="http://schemas.microsoft.com/office/drawing/2014/main" id="{9E9ED8D2-8D5B-244D-AF1F-A6D31F24E9D2}"/>
              </a:ext>
            </a:extLst>
          </p:cNvPr>
          <p:cNvSpPr>
            <a:spLocks noGrp="1" noChangeArrowheads="1"/>
          </p:cNvSpPr>
          <p:nvPr>
            <p:ph type="body" idx="1"/>
          </p:nvPr>
        </p:nvSpPr>
        <p:spPr/>
        <p:txBody>
          <a:bodyPr/>
          <a:lstStyle/>
          <a:p>
            <a:pPr eaLnBrk="1" hangingPunct="1"/>
            <a:r>
              <a:rPr lang="en-US" altLang="zh-CN" dirty="0"/>
              <a:t>Capacity per DRAM chip doubles roughly every 2 or 3 years </a:t>
            </a:r>
            <a:r>
              <a:rPr lang="en-US" altLang="zh-CN" dirty="0">
                <a:solidFill>
                  <a:srgbClr val="00B0F0"/>
                </a:solidFill>
              </a:rPr>
              <a:t>[5</a:t>
            </a:r>
            <a:r>
              <a:rPr lang="en-US" altLang="zh-CN" baseline="30000" dirty="0">
                <a:solidFill>
                  <a:srgbClr val="00B0F0"/>
                </a:solidFill>
              </a:rPr>
              <a:t>th</a:t>
            </a:r>
            <a:r>
              <a:rPr lang="en-US" altLang="zh-CN" dirty="0">
                <a:solidFill>
                  <a:srgbClr val="00B0F0"/>
                </a:solidFill>
              </a:rPr>
              <a:t> ed]</a:t>
            </a:r>
          </a:p>
          <a:p>
            <a:pPr eaLnBrk="1" hangingPunct="1">
              <a:buFontTx/>
              <a:buNone/>
            </a:pPr>
            <a:endParaRPr lang="en-US" altLang="zh-CN" dirty="0"/>
          </a:p>
        </p:txBody>
      </p:sp>
      <p:pic>
        <p:nvPicPr>
          <p:cNvPr id="33795" name="Picture 1">
            <a:extLst>
              <a:ext uri="{FF2B5EF4-FFF2-40B4-BE49-F238E27FC236}">
                <a16:creationId xmlns:a16="http://schemas.microsoft.com/office/drawing/2014/main" id="{7220B047-DF6F-6947-AC01-DA93F8C37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3" y="2667000"/>
            <a:ext cx="77803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F11BFC4D-DC49-1849-A160-495DF7656FB6}"/>
              </a:ext>
            </a:extLst>
          </p:cNvPr>
          <p:cNvSpPr txBox="1">
            <a:spLocks noChangeArrowheads="1"/>
          </p:cNvSpPr>
          <p:nvPr/>
        </p:nvSpPr>
        <p:spPr bwMode="auto">
          <a:xfrm>
            <a:off x="82800" y="6534150"/>
            <a:ext cx="85502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figure from 5</a:t>
            </a:r>
            <a:r>
              <a:rPr lang="en-US" altLang="zh-CN" sz="1500" baseline="30000" dirty="0">
                <a:solidFill>
                  <a:srgbClr val="00B0F0"/>
                </a:solidFill>
              </a:rPr>
              <a:t>th</a:t>
            </a:r>
            <a:r>
              <a:rPr lang="en-US" altLang="zh-CN" sz="1500" dirty="0">
                <a:solidFill>
                  <a:srgbClr val="00B0F0"/>
                </a:solidFill>
              </a:rPr>
              <a:t> edition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945F03ED-13BE-67D4-15D9-34106CEF5535}"/>
              </a:ext>
            </a:extLst>
          </p:cNvPr>
          <p:cNvSpPr>
            <a:spLocks noGrp="1" noChangeArrowheads="1"/>
          </p:cNvSpPr>
          <p:nvPr>
            <p:ph type="title"/>
          </p:nvPr>
        </p:nvSpPr>
        <p:spPr/>
        <p:txBody>
          <a:bodyPr/>
          <a:lstStyle/>
          <a:p>
            <a:pPr eaLnBrk="1" hangingPunct="1"/>
            <a:r>
              <a:rPr lang="en-US" altLang="zh-CN"/>
              <a:t>Double-Failure Recovery</a:t>
            </a:r>
          </a:p>
        </p:txBody>
      </p:sp>
      <p:pic>
        <p:nvPicPr>
          <p:cNvPr id="95234" name="Picture 4">
            <a:extLst>
              <a:ext uri="{FF2B5EF4-FFF2-40B4-BE49-F238E27FC236}">
                <a16:creationId xmlns:a16="http://schemas.microsoft.com/office/drawing/2014/main" id="{080B819B-363E-88AD-A3AD-AA88C2E21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Oval 5">
            <a:extLst>
              <a:ext uri="{FF2B5EF4-FFF2-40B4-BE49-F238E27FC236}">
                <a16:creationId xmlns:a16="http://schemas.microsoft.com/office/drawing/2014/main" id="{0370DAFD-156B-2283-383B-410631EF891F}"/>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5236" name="Oval 6">
            <a:extLst>
              <a:ext uri="{FF2B5EF4-FFF2-40B4-BE49-F238E27FC236}">
                <a16:creationId xmlns:a16="http://schemas.microsoft.com/office/drawing/2014/main" id="{06D8F489-36FD-DE6A-30D8-722646F8B2BA}"/>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603EBDBA-9672-A14F-1ED6-315868C812D9}"/>
              </a:ext>
            </a:extLst>
          </p:cNvPr>
          <p:cNvSpPr>
            <a:spLocks noGrp="1" noChangeArrowheads="1"/>
          </p:cNvSpPr>
          <p:nvPr>
            <p:ph type="title"/>
          </p:nvPr>
        </p:nvSpPr>
        <p:spPr/>
        <p:txBody>
          <a:bodyPr/>
          <a:lstStyle/>
          <a:p>
            <a:pPr eaLnBrk="1" hangingPunct="1"/>
            <a:r>
              <a:rPr lang="en-US" altLang="zh-CN"/>
              <a:t>Double-Failure Recovery</a:t>
            </a:r>
          </a:p>
        </p:txBody>
      </p:sp>
      <p:pic>
        <p:nvPicPr>
          <p:cNvPr id="96258" name="Picture 4">
            <a:extLst>
              <a:ext uri="{FF2B5EF4-FFF2-40B4-BE49-F238E27FC236}">
                <a16:creationId xmlns:a16="http://schemas.microsoft.com/office/drawing/2014/main" id="{E264FB95-3423-BE6F-B2D0-F9D95D2DC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Oval 8">
            <a:extLst>
              <a:ext uri="{FF2B5EF4-FFF2-40B4-BE49-F238E27FC236}">
                <a16:creationId xmlns:a16="http://schemas.microsoft.com/office/drawing/2014/main" id="{1EEFF28F-F954-F146-FBBB-181506A37C46}"/>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6260" name="Oval 9">
            <a:extLst>
              <a:ext uri="{FF2B5EF4-FFF2-40B4-BE49-F238E27FC236}">
                <a16:creationId xmlns:a16="http://schemas.microsoft.com/office/drawing/2014/main" id="{C436CB81-1C7A-A803-9887-A4C770639CC6}"/>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47111" name="Line 10">
            <a:extLst>
              <a:ext uri="{FF2B5EF4-FFF2-40B4-BE49-F238E27FC236}">
                <a16:creationId xmlns:a16="http://schemas.microsoft.com/office/drawing/2014/main" id="{4FD46B95-0470-24EF-E82C-B8E4D5280C58}"/>
              </a:ext>
            </a:extLst>
          </p:cNvPr>
          <p:cNvSpPr>
            <a:spLocks noChangeShapeType="1"/>
          </p:cNvSpPr>
          <p:nvPr/>
        </p:nvSpPr>
        <p:spPr bwMode="auto">
          <a:xfrm flipH="1">
            <a:off x="5410200" y="3505200"/>
            <a:ext cx="3352800" cy="8255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7112" name="Line 11">
            <a:extLst>
              <a:ext uri="{FF2B5EF4-FFF2-40B4-BE49-F238E27FC236}">
                <a16:creationId xmlns:a16="http://schemas.microsoft.com/office/drawing/2014/main" id="{303B8ABC-10E4-5996-C376-33FB51B285C4}"/>
              </a:ext>
            </a:extLst>
          </p:cNvPr>
          <p:cNvSpPr>
            <a:spLocks noChangeShapeType="1"/>
          </p:cNvSpPr>
          <p:nvPr/>
        </p:nvSpPr>
        <p:spPr bwMode="auto">
          <a:xfrm flipV="1">
            <a:off x="3429000" y="4343400"/>
            <a:ext cx="1752600" cy="457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7113" name="Line 12">
            <a:extLst>
              <a:ext uri="{FF2B5EF4-FFF2-40B4-BE49-F238E27FC236}">
                <a16:creationId xmlns:a16="http://schemas.microsoft.com/office/drawing/2014/main" id="{C7575B67-046F-338D-267E-1AABDCBBAB06}"/>
              </a:ext>
            </a:extLst>
          </p:cNvPr>
          <p:cNvSpPr>
            <a:spLocks noChangeShapeType="1"/>
          </p:cNvSpPr>
          <p:nvPr/>
        </p:nvSpPr>
        <p:spPr bwMode="auto">
          <a:xfrm>
            <a:off x="990600" y="3581400"/>
            <a:ext cx="4267200" cy="685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7113"/>
                                        </p:tgtEl>
                                        <p:attrNameLst>
                                          <p:attrName>style.visibility</p:attrName>
                                        </p:attrNameLst>
                                      </p:cBhvr>
                                      <p:to>
                                        <p:strVal val="visible"/>
                                      </p:to>
                                    </p:set>
                                    <p:animEffect transition="in" filter="wipe(left)">
                                      <p:cBhvr>
                                        <p:cTn id="7" dur="500"/>
                                        <p:tgtEl>
                                          <p:spTgt spid="47113"/>
                                        </p:tgtEl>
                                      </p:cBhvr>
                                    </p:animEffect>
                                  </p:childTnLst>
                                </p:cTn>
                              </p:par>
                              <p:par>
                                <p:cTn id="8" presetID="22" presetClass="entr" presetSubtype="4" fill="hold" nodeType="withEffect">
                                  <p:stCondLst>
                                    <p:cond delay="0"/>
                                  </p:stCondLst>
                                  <p:childTnLst>
                                    <p:set>
                                      <p:cBhvr>
                                        <p:cTn id="9" dur="1" fill="hold">
                                          <p:stCondLst>
                                            <p:cond delay="0"/>
                                          </p:stCondLst>
                                        </p:cTn>
                                        <p:tgtEl>
                                          <p:spTgt spid="47112"/>
                                        </p:tgtEl>
                                        <p:attrNameLst>
                                          <p:attrName>style.visibility</p:attrName>
                                        </p:attrNameLst>
                                      </p:cBhvr>
                                      <p:to>
                                        <p:strVal val="visible"/>
                                      </p:to>
                                    </p:set>
                                    <p:animEffect transition="in" filter="wipe(down)">
                                      <p:cBhvr>
                                        <p:cTn id="10" dur="500"/>
                                        <p:tgtEl>
                                          <p:spTgt spid="47112"/>
                                        </p:tgtEl>
                                      </p:cBhvr>
                                    </p:animEffect>
                                  </p:childTnLst>
                                </p:cTn>
                              </p:par>
                              <p:par>
                                <p:cTn id="11" presetID="22" presetClass="entr" presetSubtype="2" fill="hold" nodeType="withEffect">
                                  <p:stCondLst>
                                    <p:cond delay="0"/>
                                  </p:stCondLst>
                                  <p:childTnLst>
                                    <p:set>
                                      <p:cBhvr>
                                        <p:cTn id="12" dur="1" fill="hold">
                                          <p:stCondLst>
                                            <p:cond delay="0"/>
                                          </p:stCondLst>
                                        </p:cTn>
                                        <p:tgtEl>
                                          <p:spTgt spid="47111"/>
                                        </p:tgtEl>
                                        <p:attrNameLst>
                                          <p:attrName>style.visibility</p:attrName>
                                        </p:attrNameLst>
                                      </p:cBhvr>
                                      <p:to>
                                        <p:strVal val="visible"/>
                                      </p:to>
                                    </p:set>
                                    <p:animEffect transition="in" filter="wipe(right)">
                                      <p:cBhvr>
                                        <p:cTn id="13" dur="500"/>
                                        <p:tgtEl>
                                          <p:spTgt spid="4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70CA68F0-FDF4-0557-53E5-1A81C7FFEE02}"/>
              </a:ext>
            </a:extLst>
          </p:cNvPr>
          <p:cNvSpPr>
            <a:spLocks noGrp="1" noChangeArrowheads="1"/>
          </p:cNvSpPr>
          <p:nvPr>
            <p:ph type="title"/>
          </p:nvPr>
        </p:nvSpPr>
        <p:spPr/>
        <p:txBody>
          <a:bodyPr/>
          <a:lstStyle/>
          <a:p>
            <a:pPr eaLnBrk="1" hangingPunct="1"/>
            <a:r>
              <a:rPr lang="en-US" altLang="zh-CN"/>
              <a:t>Double-Failure Recovery</a:t>
            </a:r>
          </a:p>
        </p:txBody>
      </p:sp>
      <p:pic>
        <p:nvPicPr>
          <p:cNvPr id="97282" name="Picture 4">
            <a:extLst>
              <a:ext uri="{FF2B5EF4-FFF2-40B4-BE49-F238E27FC236}">
                <a16:creationId xmlns:a16="http://schemas.microsoft.com/office/drawing/2014/main" id="{CE44035E-36F5-BFCB-8AFC-019BAF440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Oval 8">
            <a:extLst>
              <a:ext uri="{FF2B5EF4-FFF2-40B4-BE49-F238E27FC236}">
                <a16:creationId xmlns:a16="http://schemas.microsoft.com/office/drawing/2014/main" id="{3C322F74-2AF2-EE1F-3C71-520DEDEBA5A4}"/>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7284" name="Oval 9">
            <a:extLst>
              <a:ext uri="{FF2B5EF4-FFF2-40B4-BE49-F238E27FC236}">
                <a16:creationId xmlns:a16="http://schemas.microsoft.com/office/drawing/2014/main" id="{4AE0084D-2AAE-1EB6-5E2D-4116F749EAA2}"/>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7285" name="Line 10">
            <a:extLst>
              <a:ext uri="{FF2B5EF4-FFF2-40B4-BE49-F238E27FC236}">
                <a16:creationId xmlns:a16="http://schemas.microsoft.com/office/drawing/2014/main" id="{3450B103-8C14-7D96-31F1-7DE833B3518A}"/>
              </a:ext>
            </a:extLst>
          </p:cNvPr>
          <p:cNvSpPr>
            <a:spLocks noChangeShapeType="1"/>
          </p:cNvSpPr>
          <p:nvPr/>
        </p:nvSpPr>
        <p:spPr bwMode="auto">
          <a:xfrm flipH="1">
            <a:off x="5410200" y="3505200"/>
            <a:ext cx="3352800" cy="8255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97286" name="Line 11">
            <a:extLst>
              <a:ext uri="{FF2B5EF4-FFF2-40B4-BE49-F238E27FC236}">
                <a16:creationId xmlns:a16="http://schemas.microsoft.com/office/drawing/2014/main" id="{D886D3B3-E155-C33F-BAFB-B232663661E4}"/>
              </a:ext>
            </a:extLst>
          </p:cNvPr>
          <p:cNvSpPr>
            <a:spLocks noChangeShapeType="1"/>
          </p:cNvSpPr>
          <p:nvPr/>
        </p:nvSpPr>
        <p:spPr bwMode="auto">
          <a:xfrm flipV="1">
            <a:off x="3429000" y="4343400"/>
            <a:ext cx="1752600" cy="457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97287" name="Line 12">
            <a:extLst>
              <a:ext uri="{FF2B5EF4-FFF2-40B4-BE49-F238E27FC236}">
                <a16:creationId xmlns:a16="http://schemas.microsoft.com/office/drawing/2014/main" id="{8D1C976A-14AF-62ED-0CDA-18239CF06404}"/>
              </a:ext>
            </a:extLst>
          </p:cNvPr>
          <p:cNvSpPr>
            <a:spLocks noChangeShapeType="1"/>
          </p:cNvSpPr>
          <p:nvPr/>
        </p:nvSpPr>
        <p:spPr bwMode="auto">
          <a:xfrm>
            <a:off x="990600" y="3581400"/>
            <a:ext cx="4267200" cy="685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7114" name="Line 15">
            <a:extLst>
              <a:ext uri="{FF2B5EF4-FFF2-40B4-BE49-F238E27FC236}">
                <a16:creationId xmlns:a16="http://schemas.microsoft.com/office/drawing/2014/main" id="{1A6C9BA3-FC2D-AB43-7749-1BDC391FCE20}"/>
              </a:ext>
            </a:extLst>
          </p:cNvPr>
          <p:cNvSpPr>
            <a:spLocks noChangeShapeType="1"/>
          </p:cNvSpPr>
          <p:nvPr/>
        </p:nvSpPr>
        <p:spPr bwMode="auto">
          <a:xfrm flipH="1">
            <a:off x="2438400" y="4267200"/>
            <a:ext cx="27432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47114"/>
                                        </p:tgtEl>
                                        <p:attrNameLst>
                                          <p:attrName>style.visibility</p:attrName>
                                        </p:attrNameLst>
                                      </p:cBhvr>
                                      <p:to>
                                        <p:strVal val="visible"/>
                                      </p:to>
                                    </p:set>
                                    <p:animEffect transition="in" filter="wipe(right)">
                                      <p:cBhvr>
                                        <p:cTn id="7" dur="500"/>
                                        <p:tgtEl>
                                          <p:spTgt spid="47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691BFEF8-381F-8B70-E500-23596B38E4C8}"/>
              </a:ext>
            </a:extLst>
          </p:cNvPr>
          <p:cNvSpPr>
            <a:spLocks noGrp="1" noChangeArrowheads="1"/>
          </p:cNvSpPr>
          <p:nvPr>
            <p:ph type="title"/>
          </p:nvPr>
        </p:nvSpPr>
        <p:spPr/>
        <p:txBody>
          <a:bodyPr/>
          <a:lstStyle/>
          <a:p>
            <a:pPr eaLnBrk="1" hangingPunct="1"/>
            <a:r>
              <a:rPr lang="en-US" altLang="zh-CN"/>
              <a:t>Double-Failure Recovery</a:t>
            </a:r>
          </a:p>
        </p:txBody>
      </p:sp>
      <p:pic>
        <p:nvPicPr>
          <p:cNvPr id="98306" name="Picture 4">
            <a:extLst>
              <a:ext uri="{FF2B5EF4-FFF2-40B4-BE49-F238E27FC236}">
                <a16:creationId xmlns:a16="http://schemas.microsoft.com/office/drawing/2014/main" id="{63A72504-CC8F-3F31-51CB-00055996A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Oval 5">
            <a:extLst>
              <a:ext uri="{FF2B5EF4-FFF2-40B4-BE49-F238E27FC236}">
                <a16:creationId xmlns:a16="http://schemas.microsoft.com/office/drawing/2014/main" id="{8D5517D7-1F38-1292-937A-D6EC076A6269}"/>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8308" name="Oval 6">
            <a:extLst>
              <a:ext uri="{FF2B5EF4-FFF2-40B4-BE49-F238E27FC236}">
                <a16:creationId xmlns:a16="http://schemas.microsoft.com/office/drawing/2014/main" id="{B99025EB-0CB6-5A1A-AB5C-1CB72A0CA114}"/>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8309" name="Oval 10">
            <a:extLst>
              <a:ext uri="{FF2B5EF4-FFF2-40B4-BE49-F238E27FC236}">
                <a16:creationId xmlns:a16="http://schemas.microsoft.com/office/drawing/2014/main" id="{CFDD3AC5-B696-6384-CC93-C2CB2541677A}"/>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8310" name="Oval 11">
            <a:extLst>
              <a:ext uri="{FF2B5EF4-FFF2-40B4-BE49-F238E27FC236}">
                <a16:creationId xmlns:a16="http://schemas.microsoft.com/office/drawing/2014/main" id="{2C236B48-581D-5C00-B573-5E1D9DFE5A2B}"/>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77D9E89D-FB99-61A5-546F-D4EF09F34358}"/>
              </a:ext>
            </a:extLst>
          </p:cNvPr>
          <p:cNvSpPr>
            <a:spLocks noGrp="1" noChangeArrowheads="1"/>
          </p:cNvSpPr>
          <p:nvPr>
            <p:ph type="title"/>
          </p:nvPr>
        </p:nvSpPr>
        <p:spPr/>
        <p:txBody>
          <a:bodyPr/>
          <a:lstStyle/>
          <a:p>
            <a:pPr eaLnBrk="1" hangingPunct="1"/>
            <a:r>
              <a:rPr lang="en-US" altLang="zh-CN"/>
              <a:t>Double-Failure Recovery</a:t>
            </a:r>
          </a:p>
        </p:txBody>
      </p:sp>
      <p:pic>
        <p:nvPicPr>
          <p:cNvPr id="99330" name="Picture 4">
            <a:extLst>
              <a:ext uri="{FF2B5EF4-FFF2-40B4-BE49-F238E27FC236}">
                <a16:creationId xmlns:a16="http://schemas.microsoft.com/office/drawing/2014/main" id="{BFC64A37-6BD5-77F1-A5B2-60623007C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Oval 5">
            <a:extLst>
              <a:ext uri="{FF2B5EF4-FFF2-40B4-BE49-F238E27FC236}">
                <a16:creationId xmlns:a16="http://schemas.microsoft.com/office/drawing/2014/main" id="{8302CE57-6771-0DD5-27A1-447F8645B9EE}"/>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9332" name="Oval 6">
            <a:extLst>
              <a:ext uri="{FF2B5EF4-FFF2-40B4-BE49-F238E27FC236}">
                <a16:creationId xmlns:a16="http://schemas.microsoft.com/office/drawing/2014/main" id="{E41E3951-842C-8EF6-32FF-B85F71793E88}"/>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9333" name="Oval 7">
            <a:extLst>
              <a:ext uri="{FF2B5EF4-FFF2-40B4-BE49-F238E27FC236}">
                <a16:creationId xmlns:a16="http://schemas.microsoft.com/office/drawing/2014/main" id="{D0A66AC2-7F42-6A1D-803C-3942E6FD0A2D}"/>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9334" name="Oval 8">
            <a:extLst>
              <a:ext uri="{FF2B5EF4-FFF2-40B4-BE49-F238E27FC236}">
                <a16:creationId xmlns:a16="http://schemas.microsoft.com/office/drawing/2014/main" id="{76068969-0563-D45F-A3FC-852E600623B7}"/>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9335" name="Line 9">
            <a:extLst>
              <a:ext uri="{FF2B5EF4-FFF2-40B4-BE49-F238E27FC236}">
                <a16:creationId xmlns:a16="http://schemas.microsoft.com/office/drawing/2014/main" id="{1383987E-4919-3989-847F-E07957AE3345}"/>
              </a:ext>
            </a:extLst>
          </p:cNvPr>
          <p:cNvSpPr>
            <a:spLocks noChangeShapeType="1"/>
          </p:cNvSpPr>
          <p:nvPr/>
        </p:nvSpPr>
        <p:spPr bwMode="auto">
          <a:xfrm flipV="1">
            <a:off x="914400" y="3962400"/>
            <a:ext cx="1371600" cy="304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99336" name="Line 10">
            <a:extLst>
              <a:ext uri="{FF2B5EF4-FFF2-40B4-BE49-F238E27FC236}">
                <a16:creationId xmlns:a16="http://schemas.microsoft.com/office/drawing/2014/main" id="{0B05B72E-2162-D3AB-8337-E24D0AEA5479}"/>
              </a:ext>
            </a:extLst>
          </p:cNvPr>
          <p:cNvSpPr>
            <a:spLocks noChangeShapeType="1"/>
          </p:cNvSpPr>
          <p:nvPr/>
        </p:nvSpPr>
        <p:spPr bwMode="auto">
          <a:xfrm flipH="1">
            <a:off x="2438400" y="3581400"/>
            <a:ext cx="1295400" cy="304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99337" name="Line 11">
            <a:extLst>
              <a:ext uri="{FF2B5EF4-FFF2-40B4-BE49-F238E27FC236}">
                <a16:creationId xmlns:a16="http://schemas.microsoft.com/office/drawing/2014/main" id="{0B8D9C8E-B640-AE3E-D4AB-D911CDB6020B}"/>
              </a:ext>
            </a:extLst>
          </p:cNvPr>
          <p:cNvSpPr>
            <a:spLocks noChangeShapeType="1"/>
          </p:cNvSpPr>
          <p:nvPr/>
        </p:nvSpPr>
        <p:spPr bwMode="auto">
          <a:xfrm flipH="1">
            <a:off x="6477000" y="4191000"/>
            <a:ext cx="2438400" cy="609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99338" name="Line 12">
            <a:extLst>
              <a:ext uri="{FF2B5EF4-FFF2-40B4-BE49-F238E27FC236}">
                <a16:creationId xmlns:a16="http://schemas.microsoft.com/office/drawing/2014/main" id="{A71AFD86-87C4-EEA1-04A1-A91BB19C477A}"/>
              </a:ext>
            </a:extLst>
          </p:cNvPr>
          <p:cNvSpPr>
            <a:spLocks noChangeShapeType="1"/>
          </p:cNvSpPr>
          <p:nvPr/>
        </p:nvSpPr>
        <p:spPr bwMode="auto">
          <a:xfrm flipH="1" flipV="1">
            <a:off x="2438400" y="3962400"/>
            <a:ext cx="3962400" cy="838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F0039E3C-3E88-FF62-23E9-5219A460AD21}"/>
              </a:ext>
            </a:extLst>
          </p:cNvPr>
          <p:cNvSpPr>
            <a:spLocks noGrp="1" noChangeArrowheads="1"/>
          </p:cNvSpPr>
          <p:nvPr>
            <p:ph type="title"/>
          </p:nvPr>
        </p:nvSpPr>
        <p:spPr/>
        <p:txBody>
          <a:bodyPr/>
          <a:lstStyle/>
          <a:p>
            <a:pPr eaLnBrk="1" hangingPunct="1"/>
            <a:r>
              <a:rPr lang="en-US" altLang="zh-CN"/>
              <a:t>Double-Failure Recovery</a:t>
            </a:r>
          </a:p>
        </p:txBody>
      </p:sp>
      <p:pic>
        <p:nvPicPr>
          <p:cNvPr id="100354" name="Picture 4">
            <a:extLst>
              <a:ext uri="{FF2B5EF4-FFF2-40B4-BE49-F238E27FC236}">
                <a16:creationId xmlns:a16="http://schemas.microsoft.com/office/drawing/2014/main" id="{83ED15DB-7DA7-A66B-9096-6FEA3E5D2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Oval 5">
            <a:extLst>
              <a:ext uri="{FF2B5EF4-FFF2-40B4-BE49-F238E27FC236}">
                <a16:creationId xmlns:a16="http://schemas.microsoft.com/office/drawing/2014/main" id="{8DBD6572-C35C-E1A3-19A8-64BE45D89E05}"/>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0356" name="Oval 6">
            <a:extLst>
              <a:ext uri="{FF2B5EF4-FFF2-40B4-BE49-F238E27FC236}">
                <a16:creationId xmlns:a16="http://schemas.microsoft.com/office/drawing/2014/main" id="{9135520B-CA93-2299-06D0-05F6A9ACCF90}"/>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0357" name="Oval 7">
            <a:extLst>
              <a:ext uri="{FF2B5EF4-FFF2-40B4-BE49-F238E27FC236}">
                <a16:creationId xmlns:a16="http://schemas.microsoft.com/office/drawing/2014/main" id="{5B55BA70-A1AB-03AD-BC97-4D50B75C8DE1}"/>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0358" name="Oval 8">
            <a:extLst>
              <a:ext uri="{FF2B5EF4-FFF2-40B4-BE49-F238E27FC236}">
                <a16:creationId xmlns:a16="http://schemas.microsoft.com/office/drawing/2014/main" id="{B7ABBCEC-264A-5CF7-D9DB-06B0DAC42BEB}"/>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0359" name="Line 9">
            <a:extLst>
              <a:ext uri="{FF2B5EF4-FFF2-40B4-BE49-F238E27FC236}">
                <a16:creationId xmlns:a16="http://schemas.microsoft.com/office/drawing/2014/main" id="{0D8F1C74-AF4F-185A-6CDB-098CAAA696FF}"/>
              </a:ext>
            </a:extLst>
          </p:cNvPr>
          <p:cNvSpPr>
            <a:spLocks noChangeShapeType="1"/>
          </p:cNvSpPr>
          <p:nvPr/>
        </p:nvSpPr>
        <p:spPr bwMode="auto">
          <a:xfrm flipV="1">
            <a:off x="914400" y="3962400"/>
            <a:ext cx="1371600" cy="304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0360" name="Line 10">
            <a:extLst>
              <a:ext uri="{FF2B5EF4-FFF2-40B4-BE49-F238E27FC236}">
                <a16:creationId xmlns:a16="http://schemas.microsoft.com/office/drawing/2014/main" id="{5C89AEDE-4B72-6BFE-9D2C-85C31233A587}"/>
              </a:ext>
            </a:extLst>
          </p:cNvPr>
          <p:cNvSpPr>
            <a:spLocks noChangeShapeType="1"/>
          </p:cNvSpPr>
          <p:nvPr/>
        </p:nvSpPr>
        <p:spPr bwMode="auto">
          <a:xfrm flipH="1">
            <a:off x="2438400" y="3581400"/>
            <a:ext cx="1295400" cy="304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0361" name="Line 11">
            <a:extLst>
              <a:ext uri="{FF2B5EF4-FFF2-40B4-BE49-F238E27FC236}">
                <a16:creationId xmlns:a16="http://schemas.microsoft.com/office/drawing/2014/main" id="{D1A33322-15C7-77A5-7A49-4EC348412E18}"/>
              </a:ext>
            </a:extLst>
          </p:cNvPr>
          <p:cNvSpPr>
            <a:spLocks noChangeShapeType="1"/>
          </p:cNvSpPr>
          <p:nvPr/>
        </p:nvSpPr>
        <p:spPr bwMode="auto">
          <a:xfrm flipH="1">
            <a:off x="6477000" y="4191000"/>
            <a:ext cx="2438400" cy="609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0362" name="Line 12">
            <a:extLst>
              <a:ext uri="{FF2B5EF4-FFF2-40B4-BE49-F238E27FC236}">
                <a16:creationId xmlns:a16="http://schemas.microsoft.com/office/drawing/2014/main" id="{4FD6BE5C-2BD8-BAE0-A5DF-C6031CC6C6F7}"/>
              </a:ext>
            </a:extLst>
          </p:cNvPr>
          <p:cNvSpPr>
            <a:spLocks noChangeShapeType="1"/>
          </p:cNvSpPr>
          <p:nvPr/>
        </p:nvSpPr>
        <p:spPr bwMode="auto">
          <a:xfrm flipH="1" flipV="1">
            <a:off x="2438400" y="3962400"/>
            <a:ext cx="3962400" cy="838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49165" name="Line 13">
            <a:extLst>
              <a:ext uri="{FF2B5EF4-FFF2-40B4-BE49-F238E27FC236}">
                <a16:creationId xmlns:a16="http://schemas.microsoft.com/office/drawing/2014/main" id="{9B457BF6-8326-1F50-693E-9327AC2035F3}"/>
              </a:ext>
            </a:extLst>
          </p:cNvPr>
          <p:cNvSpPr>
            <a:spLocks noChangeShapeType="1"/>
          </p:cNvSpPr>
          <p:nvPr/>
        </p:nvSpPr>
        <p:spPr bwMode="auto">
          <a:xfrm>
            <a:off x="2590800" y="3886200"/>
            <a:ext cx="26670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9165"/>
                                        </p:tgtEl>
                                        <p:attrNameLst>
                                          <p:attrName>style.visibility</p:attrName>
                                        </p:attrNameLst>
                                      </p:cBhvr>
                                      <p:to>
                                        <p:strVal val="visible"/>
                                      </p:to>
                                    </p:set>
                                    <p:animEffect transition="in" filter="wipe(left)">
                                      <p:cBhvr>
                                        <p:cTn id="7" dur="500"/>
                                        <p:tgtEl>
                                          <p:spTgt spid="49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9AF94CF5-021B-8010-FAD1-AA31DB80B3A4}"/>
              </a:ext>
            </a:extLst>
          </p:cNvPr>
          <p:cNvSpPr>
            <a:spLocks noGrp="1" noChangeArrowheads="1"/>
          </p:cNvSpPr>
          <p:nvPr>
            <p:ph type="title"/>
          </p:nvPr>
        </p:nvSpPr>
        <p:spPr/>
        <p:txBody>
          <a:bodyPr/>
          <a:lstStyle/>
          <a:p>
            <a:pPr eaLnBrk="1" hangingPunct="1"/>
            <a:r>
              <a:rPr lang="en-US" altLang="zh-CN"/>
              <a:t>Double-Failure Recovery</a:t>
            </a:r>
          </a:p>
        </p:txBody>
      </p:sp>
      <p:pic>
        <p:nvPicPr>
          <p:cNvPr id="101378" name="Picture 4">
            <a:extLst>
              <a:ext uri="{FF2B5EF4-FFF2-40B4-BE49-F238E27FC236}">
                <a16:creationId xmlns:a16="http://schemas.microsoft.com/office/drawing/2014/main" id="{97733787-3C7A-0C0F-DE6A-E2A48B296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Oval 5">
            <a:extLst>
              <a:ext uri="{FF2B5EF4-FFF2-40B4-BE49-F238E27FC236}">
                <a16:creationId xmlns:a16="http://schemas.microsoft.com/office/drawing/2014/main" id="{F3812D74-4FF0-2A5B-0320-94D9E0E6D837}"/>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1380" name="Oval 6">
            <a:extLst>
              <a:ext uri="{FF2B5EF4-FFF2-40B4-BE49-F238E27FC236}">
                <a16:creationId xmlns:a16="http://schemas.microsoft.com/office/drawing/2014/main" id="{3C60DB62-9A48-4F42-0069-84BD10286B9E}"/>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1381" name="Oval 7">
            <a:extLst>
              <a:ext uri="{FF2B5EF4-FFF2-40B4-BE49-F238E27FC236}">
                <a16:creationId xmlns:a16="http://schemas.microsoft.com/office/drawing/2014/main" id="{10FC6579-5A04-2943-2475-0592E76CDC9E}"/>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1382" name="Oval 8">
            <a:extLst>
              <a:ext uri="{FF2B5EF4-FFF2-40B4-BE49-F238E27FC236}">
                <a16:creationId xmlns:a16="http://schemas.microsoft.com/office/drawing/2014/main" id="{E2B677EF-CDB2-A6A0-00B1-E1E754220D96}"/>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1383" name="Oval 9">
            <a:extLst>
              <a:ext uri="{FF2B5EF4-FFF2-40B4-BE49-F238E27FC236}">
                <a16:creationId xmlns:a16="http://schemas.microsoft.com/office/drawing/2014/main" id="{BF71A593-772B-69DD-7D1E-42C1825C1483}"/>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1384" name="Oval 10">
            <a:extLst>
              <a:ext uri="{FF2B5EF4-FFF2-40B4-BE49-F238E27FC236}">
                <a16:creationId xmlns:a16="http://schemas.microsoft.com/office/drawing/2014/main" id="{46DD095A-72F2-0FF6-2F26-F7BE55AC40F6}"/>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D6C533B2-01D1-1A91-7310-292C700D1F08}"/>
              </a:ext>
            </a:extLst>
          </p:cNvPr>
          <p:cNvSpPr>
            <a:spLocks noGrp="1" noChangeArrowheads="1"/>
          </p:cNvSpPr>
          <p:nvPr>
            <p:ph type="title"/>
          </p:nvPr>
        </p:nvSpPr>
        <p:spPr/>
        <p:txBody>
          <a:bodyPr/>
          <a:lstStyle/>
          <a:p>
            <a:pPr eaLnBrk="1" hangingPunct="1"/>
            <a:r>
              <a:rPr lang="en-US" altLang="zh-CN"/>
              <a:t>Double-Failure Recovery</a:t>
            </a:r>
          </a:p>
        </p:txBody>
      </p:sp>
      <p:pic>
        <p:nvPicPr>
          <p:cNvPr id="102402" name="Picture 4">
            <a:extLst>
              <a:ext uri="{FF2B5EF4-FFF2-40B4-BE49-F238E27FC236}">
                <a16:creationId xmlns:a16="http://schemas.microsoft.com/office/drawing/2014/main" id="{2479515E-0043-AFBE-C8C5-ACF863D62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Oval 5">
            <a:extLst>
              <a:ext uri="{FF2B5EF4-FFF2-40B4-BE49-F238E27FC236}">
                <a16:creationId xmlns:a16="http://schemas.microsoft.com/office/drawing/2014/main" id="{34B31E95-CFB9-6EF2-768C-FC1218E01E85}"/>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2404" name="Oval 6">
            <a:extLst>
              <a:ext uri="{FF2B5EF4-FFF2-40B4-BE49-F238E27FC236}">
                <a16:creationId xmlns:a16="http://schemas.microsoft.com/office/drawing/2014/main" id="{7009C540-84D4-8573-EF13-458782916667}"/>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2405" name="Oval 7">
            <a:extLst>
              <a:ext uri="{FF2B5EF4-FFF2-40B4-BE49-F238E27FC236}">
                <a16:creationId xmlns:a16="http://schemas.microsoft.com/office/drawing/2014/main" id="{EB134241-A337-00FB-3FA4-DCC92CC8AF5E}"/>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2406" name="Oval 8">
            <a:extLst>
              <a:ext uri="{FF2B5EF4-FFF2-40B4-BE49-F238E27FC236}">
                <a16:creationId xmlns:a16="http://schemas.microsoft.com/office/drawing/2014/main" id="{67D557C6-F91D-2166-CE7D-045D030440DD}"/>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2407" name="Oval 9">
            <a:extLst>
              <a:ext uri="{FF2B5EF4-FFF2-40B4-BE49-F238E27FC236}">
                <a16:creationId xmlns:a16="http://schemas.microsoft.com/office/drawing/2014/main" id="{E2158638-6BD2-606F-017F-9763138807C8}"/>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2408" name="Oval 10">
            <a:extLst>
              <a:ext uri="{FF2B5EF4-FFF2-40B4-BE49-F238E27FC236}">
                <a16:creationId xmlns:a16="http://schemas.microsoft.com/office/drawing/2014/main" id="{8D01C090-4983-3927-41D8-2E7A10F66A77}"/>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2409" name="Line 11">
            <a:extLst>
              <a:ext uri="{FF2B5EF4-FFF2-40B4-BE49-F238E27FC236}">
                <a16:creationId xmlns:a16="http://schemas.microsoft.com/office/drawing/2014/main" id="{EC7A51D0-B1F2-C422-7FE7-13BC7562BE28}"/>
              </a:ext>
            </a:extLst>
          </p:cNvPr>
          <p:cNvSpPr>
            <a:spLocks noChangeShapeType="1"/>
          </p:cNvSpPr>
          <p:nvPr/>
        </p:nvSpPr>
        <p:spPr bwMode="auto">
          <a:xfrm flipV="1">
            <a:off x="762000" y="3657600"/>
            <a:ext cx="4419600" cy="1066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2410" name="Line 12">
            <a:extLst>
              <a:ext uri="{FF2B5EF4-FFF2-40B4-BE49-F238E27FC236}">
                <a16:creationId xmlns:a16="http://schemas.microsoft.com/office/drawing/2014/main" id="{5D6019E0-7B69-5744-AD4F-15AEAF3F9564}"/>
              </a:ext>
            </a:extLst>
          </p:cNvPr>
          <p:cNvSpPr>
            <a:spLocks noChangeShapeType="1"/>
          </p:cNvSpPr>
          <p:nvPr/>
        </p:nvSpPr>
        <p:spPr bwMode="auto">
          <a:xfrm flipH="1" flipV="1">
            <a:off x="5410200" y="3657600"/>
            <a:ext cx="2819400" cy="990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1C6E6FAF-466D-D707-A913-A2808B6955CA}"/>
              </a:ext>
            </a:extLst>
          </p:cNvPr>
          <p:cNvSpPr>
            <a:spLocks noGrp="1" noChangeArrowheads="1"/>
          </p:cNvSpPr>
          <p:nvPr>
            <p:ph type="title"/>
          </p:nvPr>
        </p:nvSpPr>
        <p:spPr/>
        <p:txBody>
          <a:bodyPr/>
          <a:lstStyle/>
          <a:p>
            <a:pPr eaLnBrk="1" hangingPunct="1"/>
            <a:r>
              <a:rPr lang="en-US" altLang="zh-CN"/>
              <a:t>Double-Failure Recovery</a:t>
            </a:r>
          </a:p>
        </p:txBody>
      </p:sp>
      <p:pic>
        <p:nvPicPr>
          <p:cNvPr id="103426" name="Picture 4">
            <a:extLst>
              <a:ext uri="{FF2B5EF4-FFF2-40B4-BE49-F238E27FC236}">
                <a16:creationId xmlns:a16="http://schemas.microsoft.com/office/drawing/2014/main" id="{20FF98D4-674E-E8CA-C86D-9913878D2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Oval 5">
            <a:extLst>
              <a:ext uri="{FF2B5EF4-FFF2-40B4-BE49-F238E27FC236}">
                <a16:creationId xmlns:a16="http://schemas.microsoft.com/office/drawing/2014/main" id="{2F597309-8ABD-FD6D-40ED-43A8D2FBD6F9}"/>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3428" name="Oval 6">
            <a:extLst>
              <a:ext uri="{FF2B5EF4-FFF2-40B4-BE49-F238E27FC236}">
                <a16:creationId xmlns:a16="http://schemas.microsoft.com/office/drawing/2014/main" id="{68C7AB1F-CE1B-D40C-C4A3-7DED6087A3CF}"/>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3429" name="Oval 7">
            <a:extLst>
              <a:ext uri="{FF2B5EF4-FFF2-40B4-BE49-F238E27FC236}">
                <a16:creationId xmlns:a16="http://schemas.microsoft.com/office/drawing/2014/main" id="{0F8ECAA0-7BF3-76B4-CBA5-DAB6EE0B5EAD}"/>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3430" name="Oval 8">
            <a:extLst>
              <a:ext uri="{FF2B5EF4-FFF2-40B4-BE49-F238E27FC236}">
                <a16:creationId xmlns:a16="http://schemas.microsoft.com/office/drawing/2014/main" id="{7ACDD22A-E167-0492-EE33-8193939AEE27}"/>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3431" name="Oval 9">
            <a:extLst>
              <a:ext uri="{FF2B5EF4-FFF2-40B4-BE49-F238E27FC236}">
                <a16:creationId xmlns:a16="http://schemas.microsoft.com/office/drawing/2014/main" id="{DDDB4486-48DC-ACCC-FBB4-6DD57D32BE4E}"/>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3432" name="Oval 10">
            <a:extLst>
              <a:ext uri="{FF2B5EF4-FFF2-40B4-BE49-F238E27FC236}">
                <a16:creationId xmlns:a16="http://schemas.microsoft.com/office/drawing/2014/main" id="{7397030D-9EB2-F387-FABA-9634902A5A43}"/>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3433" name="Line 11">
            <a:extLst>
              <a:ext uri="{FF2B5EF4-FFF2-40B4-BE49-F238E27FC236}">
                <a16:creationId xmlns:a16="http://schemas.microsoft.com/office/drawing/2014/main" id="{30F10F06-BBFB-2CDF-6FE0-DEA1D875AD29}"/>
              </a:ext>
            </a:extLst>
          </p:cNvPr>
          <p:cNvSpPr>
            <a:spLocks noChangeShapeType="1"/>
          </p:cNvSpPr>
          <p:nvPr/>
        </p:nvSpPr>
        <p:spPr bwMode="auto">
          <a:xfrm flipV="1">
            <a:off x="762000" y="3657600"/>
            <a:ext cx="4419600" cy="1066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3434" name="Line 12">
            <a:extLst>
              <a:ext uri="{FF2B5EF4-FFF2-40B4-BE49-F238E27FC236}">
                <a16:creationId xmlns:a16="http://schemas.microsoft.com/office/drawing/2014/main" id="{48C4A46F-8C62-0788-3231-E7175B7F7EDC}"/>
              </a:ext>
            </a:extLst>
          </p:cNvPr>
          <p:cNvSpPr>
            <a:spLocks noChangeShapeType="1"/>
          </p:cNvSpPr>
          <p:nvPr/>
        </p:nvSpPr>
        <p:spPr bwMode="auto">
          <a:xfrm flipH="1" flipV="1">
            <a:off x="5410200" y="3657600"/>
            <a:ext cx="2819400" cy="9906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51213" name="Line 13">
            <a:extLst>
              <a:ext uri="{FF2B5EF4-FFF2-40B4-BE49-F238E27FC236}">
                <a16:creationId xmlns:a16="http://schemas.microsoft.com/office/drawing/2014/main" id="{0E495A84-3129-8A27-BA6A-18F434E8C6A3}"/>
              </a:ext>
            </a:extLst>
          </p:cNvPr>
          <p:cNvSpPr>
            <a:spLocks noChangeShapeType="1"/>
          </p:cNvSpPr>
          <p:nvPr/>
        </p:nvSpPr>
        <p:spPr bwMode="auto">
          <a:xfrm flipH="1">
            <a:off x="2438400" y="3581400"/>
            <a:ext cx="26670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51213"/>
                                        </p:tgtEl>
                                        <p:attrNameLst>
                                          <p:attrName>style.visibility</p:attrName>
                                        </p:attrNameLst>
                                      </p:cBhvr>
                                      <p:to>
                                        <p:strVal val="visible"/>
                                      </p:to>
                                    </p:set>
                                    <p:animEffect transition="in" filter="wipe(right)">
                                      <p:cBhvr>
                                        <p:cTn id="7" dur="500"/>
                                        <p:tgtEl>
                                          <p:spTgt spid="51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9A230632-B54F-C34A-DF61-5D867DD6C25E}"/>
              </a:ext>
            </a:extLst>
          </p:cNvPr>
          <p:cNvSpPr>
            <a:spLocks noGrp="1" noChangeArrowheads="1"/>
          </p:cNvSpPr>
          <p:nvPr>
            <p:ph type="title"/>
          </p:nvPr>
        </p:nvSpPr>
        <p:spPr/>
        <p:txBody>
          <a:bodyPr/>
          <a:lstStyle/>
          <a:p>
            <a:pPr eaLnBrk="1" hangingPunct="1"/>
            <a:r>
              <a:rPr lang="en-US" altLang="zh-CN"/>
              <a:t>Double-Failure Recovery</a:t>
            </a:r>
          </a:p>
        </p:txBody>
      </p:sp>
      <p:pic>
        <p:nvPicPr>
          <p:cNvPr id="104450" name="Picture 4">
            <a:extLst>
              <a:ext uri="{FF2B5EF4-FFF2-40B4-BE49-F238E27FC236}">
                <a16:creationId xmlns:a16="http://schemas.microsoft.com/office/drawing/2014/main" id="{979F6C04-D4DB-A82B-F3BC-C79647C96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Oval 5">
            <a:extLst>
              <a:ext uri="{FF2B5EF4-FFF2-40B4-BE49-F238E27FC236}">
                <a16:creationId xmlns:a16="http://schemas.microsoft.com/office/drawing/2014/main" id="{919ECBBF-EB2B-4CF0-9727-B96825192DAC}"/>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4452" name="Oval 6">
            <a:extLst>
              <a:ext uri="{FF2B5EF4-FFF2-40B4-BE49-F238E27FC236}">
                <a16:creationId xmlns:a16="http://schemas.microsoft.com/office/drawing/2014/main" id="{8F2BFC70-4704-E329-487C-FFE25C034732}"/>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4453" name="Oval 7">
            <a:extLst>
              <a:ext uri="{FF2B5EF4-FFF2-40B4-BE49-F238E27FC236}">
                <a16:creationId xmlns:a16="http://schemas.microsoft.com/office/drawing/2014/main" id="{AB82B6D6-FEAB-AA31-246B-8ACDE496D28E}"/>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4454" name="Oval 8">
            <a:extLst>
              <a:ext uri="{FF2B5EF4-FFF2-40B4-BE49-F238E27FC236}">
                <a16:creationId xmlns:a16="http://schemas.microsoft.com/office/drawing/2014/main" id="{31233495-4D68-38DD-9852-A6DC8DCCA449}"/>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4455" name="Oval 9">
            <a:extLst>
              <a:ext uri="{FF2B5EF4-FFF2-40B4-BE49-F238E27FC236}">
                <a16:creationId xmlns:a16="http://schemas.microsoft.com/office/drawing/2014/main" id="{65EEF141-181C-220D-7375-263A47C5C86C}"/>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4456" name="Oval 10">
            <a:extLst>
              <a:ext uri="{FF2B5EF4-FFF2-40B4-BE49-F238E27FC236}">
                <a16:creationId xmlns:a16="http://schemas.microsoft.com/office/drawing/2014/main" id="{3C67C3B2-C7C6-30DB-B6C6-289B482295CB}"/>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4457" name="Oval 14">
            <a:extLst>
              <a:ext uri="{FF2B5EF4-FFF2-40B4-BE49-F238E27FC236}">
                <a16:creationId xmlns:a16="http://schemas.microsoft.com/office/drawing/2014/main" id="{C3D279A7-A618-6DB0-B846-FC8742E0209A}"/>
              </a:ext>
            </a:extLst>
          </p:cNvPr>
          <p:cNvSpPr>
            <a:spLocks noChangeArrowheads="1"/>
          </p:cNvSpPr>
          <p:nvPr/>
        </p:nvSpPr>
        <p:spPr bwMode="auto">
          <a:xfrm>
            <a:off x="51816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4458" name="Oval 15">
            <a:extLst>
              <a:ext uri="{FF2B5EF4-FFF2-40B4-BE49-F238E27FC236}">
                <a16:creationId xmlns:a16="http://schemas.microsoft.com/office/drawing/2014/main" id="{BE6045A2-C21C-9A91-A601-EC929E2960D8}"/>
              </a:ext>
            </a:extLst>
          </p:cNvPr>
          <p:cNvSpPr>
            <a:spLocks noChangeArrowheads="1"/>
          </p:cNvSpPr>
          <p:nvPr/>
        </p:nvSpPr>
        <p:spPr bwMode="auto">
          <a:xfrm>
            <a:off x="22098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7FDD378F-5BBD-FF44-826F-E2406EC40C2F}"/>
              </a:ext>
            </a:extLst>
          </p:cNvPr>
          <p:cNvSpPr>
            <a:spLocks noGrp="1" noChangeArrowheads="1"/>
          </p:cNvSpPr>
          <p:nvPr>
            <p:ph type="title"/>
          </p:nvPr>
        </p:nvSpPr>
        <p:spPr/>
        <p:txBody>
          <a:bodyPr/>
          <a:lstStyle/>
          <a:p>
            <a:pPr eaLnBrk="1" hangingPunct="1"/>
            <a:r>
              <a:rPr lang="en-US" altLang="zh-CN"/>
              <a:t>Semiconductor DRAM</a:t>
            </a:r>
          </a:p>
        </p:txBody>
      </p:sp>
      <p:sp>
        <p:nvSpPr>
          <p:cNvPr id="35842" name="Rectangle 3">
            <a:extLst>
              <a:ext uri="{FF2B5EF4-FFF2-40B4-BE49-F238E27FC236}">
                <a16:creationId xmlns:a16="http://schemas.microsoft.com/office/drawing/2014/main" id="{11728053-5260-2E49-A7A4-26F80F9E3916}"/>
              </a:ext>
            </a:extLst>
          </p:cNvPr>
          <p:cNvSpPr>
            <a:spLocks noGrp="1" noChangeArrowheads="1"/>
          </p:cNvSpPr>
          <p:nvPr>
            <p:ph type="body" idx="1"/>
          </p:nvPr>
        </p:nvSpPr>
        <p:spPr/>
        <p:txBody>
          <a:bodyPr/>
          <a:lstStyle/>
          <a:p>
            <a:pPr eaLnBrk="1" hangingPunct="1"/>
            <a:r>
              <a:rPr lang="en-US" altLang="zh-CN"/>
              <a:t>Capacity per DRAM chip </a:t>
            </a:r>
            <a:r>
              <a:rPr lang="en-US" altLang="zh-CN">
                <a:solidFill>
                  <a:srgbClr val="00B0F0"/>
                </a:solidFill>
              </a:rPr>
              <a:t>quadruples </a:t>
            </a:r>
            <a:r>
              <a:rPr lang="en-US" altLang="zh-CN"/>
              <a:t>roughly every 3 years </a:t>
            </a:r>
            <a:r>
              <a:rPr lang="en-US" altLang="zh-CN">
                <a:solidFill>
                  <a:srgbClr val="00B0F0"/>
                </a:solidFill>
              </a:rPr>
              <a:t>[6</a:t>
            </a:r>
            <a:r>
              <a:rPr lang="en-US" altLang="zh-CN" baseline="30000">
                <a:solidFill>
                  <a:srgbClr val="00B0F0"/>
                </a:solidFill>
              </a:rPr>
              <a:t>th</a:t>
            </a:r>
            <a:r>
              <a:rPr lang="en-US" altLang="zh-CN">
                <a:solidFill>
                  <a:srgbClr val="00B0F0"/>
                </a:solidFill>
              </a:rPr>
              <a:t> ed]</a:t>
            </a:r>
          </a:p>
          <a:p>
            <a:pPr eaLnBrk="1" hangingPunct="1">
              <a:buFontTx/>
              <a:buNone/>
            </a:pPr>
            <a:endParaRPr lang="en-US" altLang="zh-CN"/>
          </a:p>
        </p:txBody>
      </p:sp>
      <p:pic>
        <p:nvPicPr>
          <p:cNvPr id="35843" name="Picture 1">
            <a:extLst>
              <a:ext uri="{FF2B5EF4-FFF2-40B4-BE49-F238E27FC236}">
                <a16:creationId xmlns:a16="http://schemas.microsoft.com/office/drawing/2014/main" id="{D19437A7-2BFF-4547-BDA4-F858924DD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3" y="2667000"/>
            <a:ext cx="77803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B6E88710-0739-B942-ACA8-C800670DCD3D}"/>
              </a:ext>
            </a:extLst>
          </p:cNvPr>
          <p:cNvSpPr txBox="1">
            <a:spLocks noChangeArrowheads="1"/>
          </p:cNvSpPr>
          <p:nvPr/>
        </p:nvSpPr>
        <p:spPr bwMode="auto">
          <a:xfrm>
            <a:off x="82800" y="6534150"/>
            <a:ext cx="85502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figure from 5</a:t>
            </a:r>
            <a:r>
              <a:rPr lang="en-US" altLang="zh-CN" sz="1500" baseline="30000" dirty="0">
                <a:solidFill>
                  <a:srgbClr val="00B0F0"/>
                </a:solidFill>
              </a:rPr>
              <a:t>th</a:t>
            </a:r>
            <a:r>
              <a:rPr lang="en-US" altLang="zh-CN" sz="1500" dirty="0">
                <a:solidFill>
                  <a:srgbClr val="00B0F0"/>
                </a:solidFill>
              </a:rPr>
              <a:t> edition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C7FE3F42-D356-982C-344F-B858F55A7219}"/>
              </a:ext>
            </a:extLst>
          </p:cNvPr>
          <p:cNvSpPr>
            <a:spLocks noGrp="1" noChangeArrowheads="1"/>
          </p:cNvSpPr>
          <p:nvPr>
            <p:ph type="title"/>
          </p:nvPr>
        </p:nvSpPr>
        <p:spPr/>
        <p:txBody>
          <a:bodyPr/>
          <a:lstStyle/>
          <a:p>
            <a:pPr eaLnBrk="1" hangingPunct="1"/>
            <a:r>
              <a:rPr lang="en-US" altLang="zh-CN"/>
              <a:t>Double-Failure Recovery</a:t>
            </a:r>
          </a:p>
        </p:txBody>
      </p:sp>
      <p:pic>
        <p:nvPicPr>
          <p:cNvPr id="105474" name="Picture 4">
            <a:extLst>
              <a:ext uri="{FF2B5EF4-FFF2-40B4-BE49-F238E27FC236}">
                <a16:creationId xmlns:a16="http://schemas.microsoft.com/office/drawing/2014/main" id="{8064EA03-4E7C-FCEB-25D2-3A7303A2A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Oval 5">
            <a:extLst>
              <a:ext uri="{FF2B5EF4-FFF2-40B4-BE49-F238E27FC236}">
                <a16:creationId xmlns:a16="http://schemas.microsoft.com/office/drawing/2014/main" id="{505FE839-F8E6-6E43-32F6-FD6315B42DB3}"/>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5476" name="Oval 6">
            <a:extLst>
              <a:ext uri="{FF2B5EF4-FFF2-40B4-BE49-F238E27FC236}">
                <a16:creationId xmlns:a16="http://schemas.microsoft.com/office/drawing/2014/main" id="{AEA1F7C2-3FC2-5C0C-C418-A73ADF26293F}"/>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5477" name="Oval 7">
            <a:extLst>
              <a:ext uri="{FF2B5EF4-FFF2-40B4-BE49-F238E27FC236}">
                <a16:creationId xmlns:a16="http://schemas.microsoft.com/office/drawing/2014/main" id="{4B97A832-41A5-23D7-EBD8-1A720F8C6108}"/>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5478" name="Oval 8">
            <a:extLst>
              <a:ext uri="{FF2B5EF4-FFF2-40B4-BE49-F238E27FC236}">
                <a16:creationId xmlns:a16="http://schemas.microsoft.com/office/drawing/2014/main" id="{16C7FB09-C33E-A4B5-92BA-B23D1D0D9910}"/>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5479" name="Oval 9">
            <a:extLst>
              <a:ext uri="{FF2B5EF4-FFF2-40B4-BE49-F238E27FC236}">
                <a16:creationId xmlns:a16="http://schemas.microsoft.com/office/drawing/2014/main" id="{6C0EC3F6-4BD5-B0F1-1CE9-C3601D568067}"/>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5480" name="Oval 10">
            <a:extLst>
              <a:ext uri="{FF2B5EF4-FFF2-40B4-BE49-F238E27FC236}">
                <a16:creationId xmlns:a16="http://schemas.microsoft.com/office/drawing/2014/main" id="{BB754DF8-1B48-53E9-A5AF-A50424167C5F}"/>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5481" name="Oval 11">
            <a:extLst>
              <a:ext uri="{FF2B5EF4-FFF2-40B4-BE49-F238E27FC236}">
                <a16:creationId xmlns:a16="http://schemas.microsoft.com/office/drawing/2014/main" id="{159C5260-BD50-C9EF-937E-A6B373CC1702}"/>
              </a:ext>
            </a:extLst>
          </p:cNvPr>
          <p:cNvSpPr>
            <a:spLocks noChangeArrowheads="1"/>
          </p:cNvSpPr>
          <p:nvPr/>
        </p:nvSpPr>
        <p:spPr bwMode="auto">
          <a:xfrm>
            <a:off x="51816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5482" name="Oval 12">
            <a:extLst>
              <a:ext uri="{FF2B5EF4-FFF2-40B4-BE49-F238E27FC236}">
                <a16:creationId xmlns:a16="http://schemas.microsoft.com/office/drawing/2014/main" id="{1AFE2AF3-F659-CD49-FE1B-840F244BC674}"/>
              </a:ext>
            </a:extLst>
          </p:cNvPr>
          <p:cNvSpPr>
            <a:spLocks noChangeArrowheads="1"/>
          </p:cNvSpPr>
          <p:nvPr/>
        </p:nvSpPr>
        <p:spPr bwMode="auto">
          <a:xfrm>
            <a:off x="22098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5483" name="Line 13">
            <a:extLst>
              <a:ext uri="{FF2B5EF4-FFF2-40B4-BE49-F238E27FC236}">
                <a16:creationId xmlns:a16="http://schemas.microsoft.com/office/drawing/2014/main" id="{E5C1EAF5-F8B7-548C-EFAE-8C09711C2387}"/>
              </a:ext>
            </a:extLst>
          </p:cNvPr>
          <p:cNvSpPr>
            <a:spLocks noChangeShapeType="1"/>
          </p:cNvSpPr>
          <p:nvPr/>
        </p:nvSpPr>
        <p:spPr bwMode="auto">
          <a:xfrm flipH="1">
            <a:off x="5410200" y="3810000"/>
            <a:ext cx="3352800" cy="838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5484" name="Line 14">
            <a:extLst>
              <a:ext uri="{FF2B5EF4-FFF2-40B4-BE49-F238E27FC236}">
                <a16:creationId xmlns:a16="http://schemas.microsoft.com/office/drawing/2014/main" id="{89D6D83A-FFAF-3752-2F4F-8669B34026D4}"/>
              </a:ext>
            </a:extLst>
          </p:cNvPr>
          <p:cNvSpPr>
            <a:spLocks noChangeShapeType="1"/>
          </p:cNvSpPr>
          <p:nvPr/>
        </p:nvSpPr>
        <p:spPr bwMode="auto">
          <a:xfrm flipV="1">
            <a:off x="228600" y="3581400"/>
            <a:ext cx="220980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5485" name="Line 16">
            <a:extLst>
              <a:ext uri="{FF2B5EF4-FFF2-40B4-BE49-F238E27FC236}">
                <a16:creationId xmlns:a16="http://schemas.microsoft.com/office/drawing/2014/main" id="{A35B7C75-BF63-717A-5278-8E8A5B277450}"/>
              </a:ext>
            </a:extLst>
          </p:cNvPr>
          <p:cNvSpPr>
            <a:spLocks noChangeShapeType="1"/>
          </p:cNvSpPr>
          <p:nvPr/>
        </p:nvSpPr>
        <p:spPr bwMode="auto">
          <a:xfrm>
            <a:off x="2514600" y="3581400"/>
            <a:ext cx="2667000" cy="1066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00D2A98A-B2EE-9806-8575-D142D02AC25D}"/>
              </a:ext>
            </a:extLst>
          </p:cNvPr>
          <p:cNvSpPr>
            <a:spLocks noGrp="1" noChangeArrowheads="1"/>
          </p:cNvSpPr>
          <p:nvPr>
            <p:ph type="title"/>
          </p:nvPr>
        </p:nvSpPr>
        <p:spPr/>
        <p:txBody>
          <a:bodyPr/>
          <a:lstStyle/>
          <a:p>
            <a:pPr eaLnBrk="1" hangingPunct="1"/>
            <a:r>
              <a:rPr lang="en-US" altLang="zh-CN"/>
              <a:t>Double-Failure Recovery</a:t>
            </a:r>
          </a:p>
        </p:txBody>
      </p:sp>
      <p:pic>
        <p:nvPicPr>
          <p:cNvPr id="106498" name="Picture 4">
            <a:extLst>
              <a:ext uri="{FF2B5EF4-FFF2-40B4-BE49-F238E27FC236}">
                <a16:creationId xmlns:a16="http://schemas.microsoft.com/office/drawing/2014/main" id="{7D7F3A95-9AEF-1C3D-5FB7-B86BE2DA3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Oval 5">
            <a:extLst>
              <a:ext uri="{FF2B5EF4-FFF2-40B4-BE49-F238E27FC236}">
                <a16:creationId xmlns:a16="http://schemas.microsoft.com/office/drawing/2014/main" id="{C8994AA7-7586-5131-CBF9-589D6D4B12C7}"/>
              </a:ext>
            </a:extLst>
          </p:cNvPr>
          <p:cNvSpPr>
            <a:spLocks noChangeArrowheads="1"/>
          </p:cNvSpPr>
          <p:nvPr/>
        </p:nvSpPr>
        <p:spPr bwMode="auto">
          <a:xfrm>
            <a:off x="20574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6500" name="Oval 6">
            <a:extLst>
              <a:ext uri="{FF2B5EF4-FFF2-40B4-BE49-F238E27FC236}">
                <a16:creationId xmlns:a16="http://schemas.microsoft.com/office/drawing/2014/main" id="{A08F53A8-0A4E-9991-5595-54AA75B3992A}"/>
              </a:ext>
            </a:extLst>
          </p:cNvPr>
          <p:cNvSpPr>
            <a:spLocks noChangeArrowheads="1"/>
          </p:cNvSpPr>
          <p:nvPr/>
        </p:nvSpPr>
        <p:spPr bwMode="auto">
          <a:xfrm>
            <a:off x="5029200" y="3429000"/>
            <a:ext cx="6096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6501" name="Oval 7">
            <a:extLst>
              <a:ext uri="{FF2B5EF4-FFF2-40B4-BE49-F238E27FC236}">
                <a16:creationId xmlns:a16="http://schemas.microsoft.com/office/drawing/2014/main" id="{6C0C0C91-C61A-6C87-6C27-507C1671711C}"/>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6502" name="Oval 8">
            <a:extLst>
              <a:ext uri="{FF2B5EF4-FFF2-40B4-BE49-F238E27FC236}">
                <a16:creationId xmlns:a16="http://schemas.microsoft.com/office/drawing/2014/main" id="{9277BD18-5CC2-AAE4-09D3-51EC970421E8}"/>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6503" name="Oval 9">
            <a:extLst>
              <a:ext uri="{FF2B5EF4-FFF2-40B4-BE49-F238E27FC236}">
                <a16:creationId xmlns:a16="http://schemas.microsoft.com/office/drawing/2014/main" id="{0EAA740A-3251-565D-1B13-A15F18C8378E}"/>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6504" name="Oval 10">
            <a:extLst>
              <a:ext uri="{FF2B5EF4-FFF2-40B4-BE49-F238E27FC236}">
                <a16:creationId xmlns:a16="http://schemas.microsoft.com/office/drawing/2014/main" id="{32671822-572C-9543-1572-F04676C478A1}"/>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6505" name="Oval 11">
            <a:extLst>
              <a:ext uri="{FF2B5EF4-FFF2-40B4-BE49-F238E27FC236}">
                <a16:creationId xmlns:a16="http://schemas.microsoft.com/office/drawing/2014/main" id="{14B605F4-29F0-6CC2-5AFF-0B6319B0D99D}"/>
              </a:ext>
            </a:extLst>
          </p:cNvPr>
          <p:cNvSpPr>
            <a:spLocks noChangeArrowheads="1"/>
          </p:cNvSpPr>
          <p:nvPr/>
        </p:nvSpPr>
        <p:spPr bwMode="auto">
          <a:xfrm>
            <a:off x="51816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6506" name="Oval 12">
            <a:extLst>
              <a:ext uri="{FF2B5EF4-FFF2-40B4-BE49-F238E27FC236}">
                <a16:creationId xmlns:a16="http://schemas.microsoft.com/office/drawing/2014/main" id="{C24A07DC-F35A-65EF-BFB1-AF5E55838A46}"/>
              </a:ext>
            </a:extLst>
          </p:cNvPr>
          <p:cNvSpPr>
            <a:spLocks noChangeArrowheads="1"/>
          </p:cNvSpPr>
          <p:nvPr/>
        </p:nvSpPr>
        <p:spPr bwMode="auto">
          <a:xfrm>
            <a:off x="22098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6507" name="Line 13">
            <a:extLst>
              <a:ext uri="{FF2B5EF4-FFF2-40B4-BE49-F238E27FC236}">
                <a16:creationId xmlns:a16="http://schemas.microsoft.com/office/drawing/2014/main" id="{D6A0B8C0-AE25-E429-EBF5-EE4FA0DEC06A}"/>
              </a:ext>
            </a:extLst>
          </p:cNvPr>
          <p:cNvSpPr>
            <a:spLocks noChangeShapeType="1"/>
          </p:cNvSpPr>
          <p:nvPr/>
        </p:nvSpPr>
        <p:spPr bwMode="auto">
          <a:xfrm flipH="1">
            <a:off x="5410200" y="3810000"/>
            <a:ext cx="3352800" cy="8382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6508" name="Line 14">
            <a:extLst>
              <a:ext uri="{FF2B5EF4-FFF2-40B4-BE49-F238E27FC236}">
                <a16:creationId xmlns:a16="http://schemas.microsoft.com/office/drawing/2014/main" id="{C0D40252-BFD1-5CFB-7D17-CEE518D1EC94}"/>
              </a:ext>
            </a:extLst>
          </p:cNvPr>
          <p:cNvSpPr>
            <a:spLocks noChangeShapeType="1"/>
          </p:cNvSpPr>
          <p:nvPr/>
        </p:nvSpPr>
        <p:spPr bwMode="auto">
          <a:xfrm flipV="1">
            <a:off x="228600" y="3581400"/>
            <a:ext cx="220980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06509" name="Line 16">
            <a:extLst>
              <a:ext uri="{FF2B5EF4-FFF2-40B4-BE49-F238E27FC236}">
                <a16:creationId xmlns:a16="http://schemas.microsoft.com/office/drawing/2014/main" id="{ADF77D5B-08CB-F9B0-8B88-1A472FA9AD92}"/>
              </a:ext>
            </a:extLst>
          </p:cNvPr>
          <p:cNvSpPr>
            <a:spLocks noChangeShapeType="1"/>
          </p:cNvSpPr>
          <p:nvPr/>
        </p:nvSpPr>
        <p:spPr bwMode="auto">
          <a:xfrm>
            <a:off x="2514600" y="3581400"/>
            <a:ext cx="2667000" cy="1066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53264" name="Line 17">
            <a:extLst>
              <a:ext uri="{FF2B5EF4-FFF2-40B4-BE49-F238E27FC236}">
                <a16:creationId xmlns:a16="http://schemas.microsoft.com/office/drawing/2014/main" id="{7E41443A-E1E7-184A-305D-0CD883DD8C9B}"/>
              </a:ext>
            </a:extLst>
          </p:cNvPr>
          <p:cNvSpPr>
            <a:spLocks noChangeShapeType="1"/>
          </p:cNvSpPr>
          <p:nvPr/>
        </p:nvSpPr>
        <p:spPr bwMode="auto">
          <a:xfrm flipH="1">
            <a:off x="2438400" y="4724400"/>
            <a:ext cx="26670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53264"/>
                                        </p:tgtEl>
                                        <p:attrNameLst>
                                          <p:attrName>style.visibility</p:attrName>
                                        </p:attrNameLst>
                                      </p:cBhvr>
                                      <p:to>
                                        <p:strVal val="visible"/>
                                      </p:to>
                                    </p:set>
                                    <p:animEffect transition="in" filter="wipe(right)">
                                      <p:cBhvr>
                                        <p:cTn id="7" dur="500"/>
                                        <p:tgtEl>
                                          <p:spTgt spid="53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E1B4988C-7827-97D5-988B-0FA66BA57B3A}"/>
              </a:ext>
            </a:extLst>
          </p:cNvPr>
          <p:cNvSpPr>
            <a:spLocks noGrp="1" noChangeArrowheads="1"/>
          </p:cNvSpPr>
          <p:nvPr>
            <p:ph type="title"/>
          </p:nvPr>
        </p:nvSpPr>
        <p:spPr/>
        <p:txBody>
          <a:bodyPr/>
          <a:lstStyle/>
          <a:p>
            <a:pPr eaLnBrk="1" hangingPunct="1"/>
            <a:r>
              <a:rPr lang="en-US" altLang="zh-CN"/>
              <a:t>Double-Failure Recovery</a:t>
            </a:r>
          </a:p>
        </p:txBody>
      </p:sp>
      <p:pic>
        <p:nvPicPr>
          <p:cNvPr id="107522" name="Picture 4">
            <a:extLst>
              <a:ext uri="{FF2B5EF4-FFF2-40B4-BE49-F238E27FC236}">
                <a16:creationId xmlns:a16="http://schemas.microsoft.com/office/drawing/2014/main" id="{E4794931-113E-35C2-FDCB-E05C13046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4600"/>
            <a:ext cx="91440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3" name="Oval 7">
            <a:extLst>
              <a:ext uri="{FF2B5EF4-FFF2-40B4-BE49-F238E27FC236}">
                <a16:creationId xmlns:a16="http://schemas.microsoft.com/office/drawing/2014/main" id="{F144E7C3-A3E3-0A3E-1C23-3377571DCC44}"/>
              </a:ext>
            </a:extLst>
          </p:cNvPr>
          <p:cNvSpPr>
            <a:spLocks noChangeArrowheads="1"/>
          </p:cNvSpPr>
          <p:nvPr/>
        </p:nvSpPr>
        <p:spPr bwMode="auto">
          <a:xfrm>
            <a:off x="51816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7524" name="Oval 8">
            <a:extLst>
              <a:ext uri="{FF2B5EF4-FFF2-40B4-BE49-F238E27FC236}">
                <a16:creationId xmlns:a16="http://schemas.microsoft.com/office/drawing/2014/main" id="{1BDEAA3B-CC3D-2B9A-8A3E-EADA69CBA246}"/>
              </a:ext>
            </a:extLst>
          </p:cNvPr>
          <p:cNvSpPr>
            <a:spLocks noChangeArrowheads="1"/>
          </p:cNvSpPr>
          <p:nvPr/>
        </p:nvSpPr>
        <p:spPr bwMode="auto">
          <a:xfrm>
            <a:off x="2209800" y="4191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7525" name="Oval 9">
            <a:extLst>
              <a:ext uri="{FF2B5EF4-FFF2-40B4-BE49-F238E27FC236}">
                <a16:creationId xmlns:a16="http://schemas.microsoft.com/office/drawing/2014/main" id="{6FDC791E-8065-94B4-C921-3251DA4B0A73}"/>
              </a:ext>
            </a:extLst>
          </p:cNvPr>
          <p:cNvSpPr>
            <a:spLocks noChangeArrowheads="1"/>
          </p:cNvSpPr>
          <p:nvPr/>
        </p:nvSpPr>
        <p:spPr bwMode="auto">
          <a:xfrm>
            <a:off x="51816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7526" name="Oval 10">
            <a:extLst>
              <a:ext uri="{FF2B5EF4-FFF2-40B4-BE49-F238E27FC236}">
                <a16:creationId xmlns:a16="http://schemas.microsoft.com/office/drawing/2014/main" id="{5648300D-F879-25BB-3825-40FEED9F6C7D}"/>
              </a:ext>
            </a:extLst>
          </p:cNvPr>
          <p:cNvSpPr>
            <a:spLocks noChangeArrowheads="1"/>
          </p:cNvSpPr>
          <p:nvPr/>
        </p:nvSpPr>
        <p:spPr bwMode="auto">
          <a:xfrm>
            <a:off x="2209800" y="38100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7527" name="Oval 11">
            <a:extLst>
              <a:ext uri="{FF2B5EF4-FFF2-40B4-BE49-F238E27FC236}">
                <a16:creationId xmlns:a16="http://schemas.microsoft.com/office/drawing/2014/main" id="{2ACE09AE-A7A7-E0D1-F3C7-2B5EBCFF5AF6}"/>
              </a:ext>
            </a:extLst>
          </p:cNvPr>
          <p:cNvSpPr>
            <a:spLocks noChangeArrowheads="1"/>
          </p:cNvSpPr>
          <p:nvPr/>
        </p:nvSpPr>
        <p:spPr bwMode="auto">
          <a:xfrm>
            <a:off x="51816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7528" name="Oval 12">
            <a:extLst>
              <a:ext uri="{FF2B5EF4-FFF2-40B4-BE49-F238E27FC236}">
                <a16:creationId xmlns:a16="http://schemas.microsoft.com/office/drawing/2014/main" id="{3CA4973C-1342-EEEB-BEA5-D2B6C85E1854}"/>
              </a:ext>
            </a:extLst>
          </p:cNvPr>
          <p:cNvSpPr>
            <a:spLocks noChangeArrowheads="1"/>
          </p:cNvSpPr>
          <p:nvPr/>
        </p:nvSpPr>
        <p:spPr bwMode="auto">
          <a:xfrm>
            <a:off x="2209800" y="35052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7529" name="Oval 17">
            <a:extLst>
              <a:ext uri="{FF2B5EF4-FFF2-40B4-BE49-F238E27FC236}">
                <a16:creationId xmlns:a16="http://schemas.microsoft.com/office/drawing/2014/main" id="{63687FB4-6C2F-608D-49D0-80022D321113}"/>
              </a:ext>
            </a:extLst>
          </p:cNvPr>
          <p:cNvSpPr>
            <a:spLocks noChangeArrowheads="1"/>
          </p:cNvSpPr>
          <p:nvPr/>
        </p:nvSpPr>
        <p:spPr bwMode="auto">
          <a:xfrm>
            <a:off x="2209800" y="44958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7530" name="Oval 18">
            <a:extLst>
              <a:ext uri="{FF2B5EF4-FFF2-40B4-BE49-F238E27FC236}">
                <a16:creationId xmlns:a16="http://schemas.microsoft.com/office/drawing/2014/main" id="{D4DB2148-16A5-0321-FF59-D5CA5D0C2602}"/>
              </a:ext>
            </a:extLst>
          </p:cNvPr>
          <p:cNvSpPr>
            <a:spLocks noChangeArrowheads="1"/>
          </p:cNvSpPr>
          <p:nvPr/>
        </p:nvSpPr>
        <p:spPr bwMode="auto">
          <a:xfrm>
            <a:off x="5181600" y="4495800"/>
            <a:ext cx="228600" cy="228600"/>
          </a:xfrm>
          <a:prstGeom prst="ellipse">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3CA28295-4286-E53E-DCB3-4519FE1A3637}"/>
              </a:ext>
            </a:extLst>
          </p:cNvPr>
          <p:cNvSpPr>
            <a:spLocks noGrp="1" noChangeArrowheads="1"/>
          </p:cNvSpPr>
          <p:nvPr>
            <p:ph type="title"/>
          </p:nvPr>
        </p:nvSpPr>
        <p:spPr/>
        <p:txBody>
          <a:bodyPr/>
          <a:lstStyle/>
          <a:p>
            <a:pPr eaLnBrk="1" hangingPunct="1"/>
            <a:r>
              <a:rPr lang="en-US" altLang="zh-CN"/>
              <a:t>RAID: Further Readings</a:t>
            </a:r>
          </a:p>
        </p:txBody>
      </p:sp>
      <p:sp>
        <p:nvSpPr>
          <p:cNvPr id="108546" name="Rectangle 3">
            <a:extLst>
              <a:ext uri="{FF2B5EF4-FFF2-40B4-BE49-F238E27FC236}">
                <a16:creationId xmlns:a16="http://schemas.microsoft.com/office/drawing/2014/main" id="{5A8711CB-7996-852A-6E17-51C1F3DBD039}"/>
              </a:ext>
            </a:extLst>
          </p:cNvPr>
          <p:cNvSpPr>
            <a:spLocks noGrp="1" noChangeArrowheads="1"/>
          </p:cNvSpPr>
          <p:nvPr>
            <p:ph type="body" idx="1"/>
          </p:nvPr>
        </p:nvSpPr>
        <p:spPr/>
        <p:txBody>
          <a:bodyPr/>
          <a:lstStyle/>
          <a:p>
            <a:pPr eaLnBrk="1" hangingPunct="1"/>
            <a:r>
              <a:rPr lang="en-US" altLang="zh-CN" dirty="0"/>
              <a:t>RAID Types – Classifications</a:t>
            </a:r>
          </a:p>
          <a:p>
            <a:pPr eaLnBrk="1" hangingPunct="1">
              <a:buFontTx/>
              <a:buNone/>
            </a:pPr>
            <a:r>
              <a:rPr lang="en-US" altLang="zh-CN" dirty="0"/>
              <a:t>	</a:t>
            </a:r>
            <a:r>
              <a:rPr lang="en-US" altLang="zh-CN" dirty="0" err="1"/>
              <a:t>BytePile.com</a:t>
            </a:r>
            <a:endParaRPr lang="en-US" altLang="zh-CN" dirty="0"/>
          </a:p>
          <a:p>
            <a:pPr eaLnBrk="1" hangingPunct="1">
              <a:buFontTx/>
              <a:buNone/>
            </a:pPr>
            <a:r>
              <a:rPr lang="en-US" altLang="zh-CN" dirty="0"/>
              <a:t>	</a:t>
            </a:r>
            <a:r>
              <a:rPr lang="en-US" altLang="zh-CN" dirty="0">
                <a:hlinkClick r:id="rId2"/>
              </a:rPr>
              <a:t>https://www.icc-usa.com/content/raid-calculator/raid-0-1.png</a:t>
            </a:r>
            <a:endParaRPr lang="en-US" altLang="zh-CN" dirty="0"/>
          </a:p>
          <a:p>
            <a:pPr eaLnBrk="1" hangingPunct="1"/>
            <a:r>
              <a:rPr lang="en-US" altLang="zh-CN" dirty="0"/>
              <a:t>RAID</a:t>
            </a:r>
          </a:p>
          <a:p>
            <a:pPr eaLnBrk="1" hangingPunct="1">
              <a:buFontTx/>
              <a:buNone/>
            </a:pPr>
            <a:r>
              <a:rPr lang="en-US" altLang="zh-CN" dirty="0"/>
              <a:t>	</a:t>
            </a:r>
            <a:r>
              <a:rPr lang="en-US" altLang="zh-CN" dirty="0" err="1"/>
              <a:t>JetStor</a:t>
            </a:r>
            <a:endParaRPr lang="en-US" altLang="zh-CN" dirty="0"/>
          </a:p>
          <a:p>
            <a:pPr eaLnBrk="1" hangingPunct="1">
              <a:buFontTx/>
              <a:buNone/>
            </a:pPr>
            <a:r>
              <a:rPr lang="en-US" altLang="zh-CN" dirty="0"/>
              <a:t>	</a:t>
            </a:r>
            <a:r>
              <a:rPr lang="en-US" altLang="zh-CN" dirty="0">
                <a:hlinkClick r:id="rId3"/>
              </a:rPr>
              <a:t>http://www.acnc.com/raidedu/0</a:t>
            </a:r>
            <a:r>
              <a:rPr lang="en-US" altLang="zh-CN" dirty="0"/>
              <a:t> </a:t>
            </a:r>
          </a:p>
          <a:p>
            <a:pPr eaLnBrk="1" hangingPunct="1">
              <a:buFontTx/>
              <a:buNone/>
            </a:pPr>
            <a:r>
              <a:rPr lang="en-US" altLang="zh-CN" dirty="0"/>
              <a:t>	</a:t>
            </a:r>
          </a:p>
          <a:p>
            <a:pPr eaLnBrk="1" hangingPunct="1">
              <a:buFontTx/>
              <a:buNone/>
            </a:pPr>
            <a:endParaRPr lang="en-US" altLang="zh-CN"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1">
            <a:extLst>
              <a:ext uri="{FF2B5EF4-FFF2-40B4-BE49-F238E27FC236}">
                <a16:creationId xmlns:a16="http://schemas.microsoft.com/office/drawing/2014/main" id="{9567B9AE-F414-738A-C0BA-3D64B3BFA946}"/>
              </a:ext>
            </a:extLst>
          </p:cNvPr>
          <p:cNvSpPr>
            <a:spLocks noGrp="1" noChangeArrowheads="1"/>
          </p:cNvSpPr>
          <p:nvPr>
            <p:ph type="title"/>
          </p:nvPr>
        </p:nvSpPr>
        <p:spPr/>
        <p:txBody>
          <a:bodyPr/>
          <a:lstStyle/>
          <a:p>
            <a:r>
              <a:rPr lang="en-US" altLang="zh-CN"/>
              <a:t>RAID: Further Readings</a:t>
            </a:r>
            <a:endParaRPr lang="zh-CN" altLang="en-US"/>
          </a:p>
        </p:txBody>
      </p:sp>
      <p:sp>
        <p:nvSpPr>
          <p:cNvPr id="109570" name="内容占位符 2">
            <a:extLst>
              <a:ext uri="{FF2B5EF4-FFF2-40B4-BE49-F238E27FC236}">
                <a16:creationId xmlns:a16="http://schemas.microsoft.com/office/drawing/2014/main" id="{F120C98A-16A0-9DAE-CD08-E282DC917C72}"/>
              </a:ext>
            </a:extLst>
          </p:cNvPr>
          <p:cNvSpPr>
            <a:spLocks noGrp="1" noChangeArrowheads="1"/>
          </p:cNvSpPr>
          <p:nvPr>
            <p:ph idx="1"/>
          </p:nvPr>
        </p:nvSpPr>
        <p:spPr/>
        <p:txBody>
          <a:bodyPr/>
          <a:lstStyle/>
          <a:p>
            <a:r>
              <a:rPr lang="en-US" altLang="zh-CN"/>
              <a:t>More error detection and recovery schemes</a:t>
            </a:r>
          </a:p>
          <a:p>
            <a:r>
              <a:rPr lang="en-US" altLang="zh-CN"/>
              <a:t>Reed Solomon coding: </a:t>
            </a:r>
            <a:r>
              <a:rPr lang="en-US" altLang="zh-CN">
                <a:hlinkClick r:id="rId2"/>
              </a:rPr>
              <a:t>https://www.youtube.com/watch?v=jgO09opx56o</a:t>
            </a:r>
            <a:r>
              <a:rPr lang="en-US" altLang="zh-CN"/>
              <a:t> </a:t>
            </a:r>
          </a:p>
          <a:p>
            <a:r>
              <a:rPr lang="en-US" altLang="zh-CN"/>
              <a:t>Erasure coding, etc.</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a:extLst>
              <a:ext uri="{FF2B5EF4-FFF2-40B4-BE49-F238E27FC236}">
                <a16:creationId xmlns:a16="http://schemas.microsoft.com/office/drawing/2014/main" id="{CBC2C415-1DBA-3C46-B09E-27B6F90BEAE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to measure performance?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a:extLst>
              <a:ext uri="{FF2B5EF4-FFF2-40B4-BE49-F238E27FC236}">
                <a16:creationId xmlns:a16="http://schemas.microsoft.com/office/drawing/2014/main" id="{0EB97103-4312-B44D-8124-8BC3A52E7544}"/>
              </a:ext>
            </a:extLst>
          </p:cNvPr>
          <p:cNvSpPr>
            <a:spLocks noGrp="1" noChangeArrowheads="1"/>
          </p:cNvSpPr>
          <p:nvPr>
            <p:ph type="title"/>
          </p:nvPr>
        </p:nvSpPr>
        <p:spPr/>
        <p:txBody>
          <a:bodyPr/>
          <a:lstStyle/>
          <a:p>
            <a:pPr eaLnBrk="1" hangingPunct="1"/>
            <a:r>
              <a:rPr lang="en-US" altLang="zh-CN" dirty="0"/>
              <a:t>Measure Performance</a:t>
            </a:r>
          </a:p>
        </p:txBody>
      </p:sp>
      <p:sp>
        <p:nvSpPr>
          <p:cNvPr id="166914" name="Rectangle 3">
            <a:extLst>
              <a:ext uri="{FF2B5EF4-FFF2-40B4-BE49-F238E27FC236}">
                <a16:creationId xmlns:a16="http://schemas.microsoft.com/office/drawing/2014/main" id="{6936C1C8-A0C2-C34F-B60C-3B081C820DDF}"/>
              </a:ext>
            </a:extLst>
          </p:cNvPr>
          <p:cNvSpPr>
            <a:spLocks noGrp="1" noChangeArrowheads="1"/>
          </p:cNvSpPr>
          <p:nvPr>
            <p:ph type="body" idx="1"/>
          </p:nvPr>
        </p:nvSpPr>
        <p:spPr/>
        <p:txBody>
          <a:bodyPr/>
          <a:lstStyle/>
          <a:p>
            <a:pPr eaLnBrk="1" hangingPunct="1"/>
            <a:r>
              <a:rPr lang="en-US" altLang="zh-CN" b="1" dirty="0"/>
              <a:t>Execution/response time</a:t>
            </a:r>
          </a:p>
          <a:p>
            <a:pPr eaLnBrk="1" hangingPunct="1">
              <a:buFontTx/>
              <a:buNone/>
            </a:pPr>
            <a:r>
              <a:rPr lang="en-US" altLang="zh-CN" dirty="0"/>
              <a:t>	the time between the start and </a:t>
            </a:r>
          </a:p>
          <a:p>
            <a:pPr eaLnBrk="1" hangingPunct="1">
              <a:buFontTx/>
              <a:buNone/>
            </a:pPr>
            <a:r>
              <a:rPr lang="en-US" altLang="zh-CN" dirty="0"/>
              <a:t>	the completion of an event</a:t>
            </a:r>
          </a:p>
          <a:p>
            <a:pPr eaLnBrk="1" hangingPunct="1">
              <a:buFontTx/>
              <a:buNone/>
            </a:pPr>
            <a:endParaRPr lang="en-US" altLang="zh-CN" dirty="0"/>
          </a:p>
          <a:p>
            <a:pPr eaLnBrk="1" hangingPunct="1"/>
            <a:r>
              <a:rPr lang="en-US" altLang="zh-CN" b="1" dirty="0"/>
              <a:t>Throughput</a:t>
            </a:r>
          </a:p>
          <a:p>
            <a:pPr eaLnBrk="1" hangingPunct="1">
              <a:buFontTx/>
              <a:buNone/>
            </a:pPr>
            <a:r>
              <a:rPr lang="en-US" altLang="zh-CN" dirty="0"/>
              <a:t>	the total amount of work done in a given time</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a:extLst>
              <a:ext uri="{FF2B5EF4-FFF2-40B4-BE49-F238E27FC236}">
                <a16:creationId xmlns:a16="http://schemas.microsoft.com/office/drawing/2014/main" id="{83A840DD-8721-EF48-8928-ABBA3F6A1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429000"/>
            <a:ext cx="91440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2" name="Picture 1">
            <a:extLst>
              <a:ext uri="{FF2B5EF4-FFF2-40B4-BE49-F238E27FC236}">
                <a16:creationId xmlns:a16="http://schemas.microsoft.com/office/drawing/2014/main" id="{1F6C551B-386E-A043-9162-317489915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3" y="4613275"/>
            <a:ext cx="914400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Rectangle 2">
            <a:extLst>
              <a:ext uri="{FF2B5EF4-FFF2-40B4-BE49-F238E27FC236}">
                <a16:creationId xmlns:a16="http://schemas.microsoft.com/office/drawing/2014/main" id="{B3E2B8F7-F946-2241-8FC8-C1A99E1DCEEE}"/>
              </a:ext>
            </a:extLst>
          </p:cNvPr>
          <p:cNvSpPr>
            <a:spLocks noGrp="1" noChangeArrowheads="1"/>
          </p:cNvSpPr>
          <p:nvPr>
            <p:ph type="title"/>
          </p:nvPr>
        </p:nvSpPr>
        <p:spPr/>
        <p:txBody>
          <a:bodyPr/>
          <a:lstStyle/>
          <a:p>
            <a:pPr eaLnBrk="1" hangingPunct="1"/>
            <a:r>
              <a:rPr lang="en-US" altLang="zh-CN" dirty="0"/>
              <a:t>Measure Performance</a:t>
            </a:r>
          </a:p>
        </p:txBody>
      </p:sp>
      <p:sp>
        <p:nvSpPr>
          <p:cNvPr id="168964" name="Rectangle 3">
            <a:extLst>
              <a:ext uri="{FF2B5EF4-FFF2-40B4-BE49-F238E27FC236}">
                <a16:creationId xmlns:a16="http://schemas.microsoft.com/office/drawing/2014/main" id="{407A9750-B6D2-D84B-AE21-2607B8BC9474}"/>
              </a:ext>
            </a:extLst>
          </p:cNvPr>
          <p:cNvSpPr>
            <a:spLocks noGrp="1" noChangeArrowheads="1"/>
          </p:cNvSpPr>
          <p:nvPr>
            <p:ph type="body" idx="1"/>
          </p:nvPr>
        </p:nvSpPr>
        <p:spPr/>
        <p:txBody>
          <a:bodyPr/>
          <a:lstStyle/>
          <a:p>
            <a:pPr eaLnBrk="1" hangingPunct="1"/>
            <a:r>
              <a:rPr lang="en-US" altLang="zh-CN"/>
              <a:t>Computers: X and Y</a:t>
            </a:r>
          </a:p>
          <a:p>
            <a:pPr eaLnBrk="1" hangingPunct="1"/>
            <a:endParaRPr lang="en-US" altLang="zh-CN"/>
          </a:p>
          <a:p>
            <a:pPr eaLnBrk="1" hangingPunct="1"/>
            <a:r>
              <a:rPr lang="en-US" altLang="zh-CN"/>
              <a:t>X is </a:t>
            </a:r>
            <a:r>
              <a:rPr lang="en-US" altLang="zh-CN" i="1"/>
              <a:t>n </a:t>
            </a:r>
            <a:r>
              <a:rPr lang="en-US" altLang="zh-CN"/>
              <a:t>times faster than Y, if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A22B-884C-DF4C-9D26-1A9C1B6AF8F7}"/>
              </a:ext>
            </a:extLst>
          </p:cNvPr>
          <p:cNvSpPr>
            <a:spLocks noGrp="1"/>
          </p:cNvSpPr>
          <p:nvPr>
            <p:ph type="title"/>
          </p:nvPr>
        </p:nvSpPr>
        <p:spPr/>
        <p:txBody>
          <a:bodyPr/>
          <a:lstStyle/>
          <a:p>
            <a:r>
              <a:rPr lang="en-CN" dirty="0"/>
              <a:t>CPU Time</a:t>
            </a:r>
          </a:p>
        </p:txBody>
      </p:sp>
      <p:sp>
        <p:nvSpPr>
          <p:cNvPr id="3" name="Content Placeholder 2">
            <a:extLst>
              <a:ext uri="{FF2B5EF4-FFF2-40B4-BE49-F238E27FC236}">
                <a16:creationId xmlns:a16="http://schemas.microsoft.com/office/drawing/2014/main" id="{C7AFD975-1D15-A541-900F-D9883800E8D0}"/>
              </a:ext>
            </a:extLst>
          </p:cNvPr>
          <p:cNvSpPr>
            <a:spLocks noGrp="1"/>
          </p:cNvSpPr>
          <p:nvPr>
            <p:ph idx="1"/>
          </p:nvPr>
        </p:nvSpPr>
        <p:spPr/>
        <p:txBody>
          <a:bodyPr/>
          <a:lstStyle/>
          <a:p>
            <a:r>
              <a:rPr lang="en-US" dirty="0"/>
              <a:t>T</a:t>
            </a:r>
            <a:r>
              <a:rPr lang="en-CN" dirty="0"/>
              <a:t>he time the processor is computing, not including the time waiting for I/O or running other programs</a:t>
            </a:r>
          </a:p>
        </p:txBody>
      </p:sp>
    </p:spTree>
    <p:extLst>
      <p:ext uri="{BB962C8B-B14F-4D97-AF65-F5344CB8AC3E}">
        <p14:creationId xmlns:p14="http://schemas.microsoft.com/office/powerpoint/2010/main" val="632412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7EAD-4DEE-B54A-AA5E-7D65CCC5AE0C}"/>
              </a:ext>
            </a:extLst>
          </p:cNvPr>
          <p:cNvSpPr>
            <a:spLocks noGrp="1"/>
          </p:cNvSpPr>
          <p:nvPr>
            <p:ph type="title"/>
          </p:nvPr>
        </p:nvSpPr>
        <p:spPr/>
        <p:txBody>
          <a:bodyPr/>
          <a:lstStyle/>
          <a:p>
            <a:r>
              <a:rPr lang="en-CN" dirty="0"/>
              <a:t>Elapsed Time</a:t>
            </a:r>
          </a:p>
        </p:txBody>
      </p:sp>
      <p:sp>
        <p:nvSpPr>
          <p:cNvPr id="3" name="Content Placeholder 2">
            <a:extLst>
              <a:ext uri="{FF2B5EF4-FFF2-40B4-BE49-F238E27FC236}">
                <a16:creationId xmlns:a16="http://schemas.microsoft.com/office/drawing/2014/main" id="{68E3A40B-E898-8B4B-950A-F9211668556A}"/>
              </a:ext>
            </a:extLst>
          </p:cNvPr>
          <p:cNvSpPr>
            <a:spLocks noGrp="1"/>
          </p:cNvSpPr>
          <p:nvPr>
            <p:ph idx="1"/>
          </p:nvPr>
        </p:nvSpPr>
        <p:spPr/>
        <p:txBody>
          <a:bodyPr/>
          <a:lstStyle/>
          <a:p>
            <a:r>
              <a:rPr lang="en-US" dirty="0"/>
              <a:t>W</a:t>
            </a:r>
            <a:r>
              <a:rPr lang="en-CN" dirty="0"/>
              <a:t>all-clock time / response time seen by user:                                          the latency to complete a task, including strorage accesses, memory accesses, I/O activities, operating system overhead</a:t>
            </a:r>
          </a:p>
          <a:p>
            <a:endParaRPr lang="en-CN" dirty="0"/>
          </a:p>
        </p:txBody>
      </p:sp>
    </p:spTree>
    <p:extLst>
      <p:ext uri="{BB962C8B-B14F-4D97-AF65-F5344CB8AC3E}">
        <p14:creationId xmlns:p14="http://schemas.microsoft.com/office/powerpoint/2010/main" val="715126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a:extLst>
              <a:ext uri="{FF2B5EF4-FFF2-40B4-BE49-F238E27FC236}">
                <a16:creationId xmlns:a16="http://schemas.microsoft.com/office/drawing/2014/main" id="{D67CB09B-940E-B041-B262-5B2451D3F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1066800"/>
            <a:ext cx="16383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Rectangle 2">
            <a:extLst>
              <a:ext uri="{FF2B5EF4-FFF2-40B4-BE49-F238E27FC236}">
                <a16:creationId xmlns:a16="http://schemas.microsoft.com/office/drawing/2014/main" id="{120A4DC2-7051-694C-8ECA-CBCDF205BD5D}"/>
              </a:ext>
            </a:extLst>
          </p:cNvPr>
          <p:cNvSpPr>
            <a:spLocks noGrp="1" noChangeArrowheads="1"/>
          </p:cNvSpPr>
          <p:nvPr>
            <p:ph type="title"/>
          </p:nvPr>
        </p:nvSpPr>
        <p:spPr/>
        <p:txBody>
          <a:bodyPr/>
          <a:lstStyle/>
          <a:p>
            <a:pPr eaLnBrk="1" hangingPunct="1"/>
            <a:r>
              <a:rPr lang="en-US" altLang="zh-CN"/>
              <a:t>Semiconductor Flash</a:t>
            </a:r>
          </a:p>
        </p:txBody>
      </p:sp>
      <p:sp>
        <p:nvSpPr>
          <p:cNvPr id="37891" name="Rectangle 3">
            <a:extLst>
              <a:ext uri="{FF2B5EF4-FFF2-40B4-BE49-F238E27FC236}">
                <a16:creationId xmlns:a16="http://schemas.microsoft.com/office/drawing/2014/main" id="{8631B30F-13C4-AB44-AA2B-0480D6DF05D1}"/>
              </a:ext>
            </a:extLst>
          </p:cNvPr>
          <p:cNvSpPr>
            <a:spLocks noGrp="1" noChangeArrowheads="1"/>
          </p:cNvSpPr>
          <p:nvPr>
            <p:ph type="body" idx="1"/>
          </p:nvPr>
        </p:nvSpPr>
        <p:spPr/>
        <p:txBody>
          <a:bodyPr/>
          <a:lstStyle/>
          <a:p>
            <a:pPr eaLnBrk="1" hangingPunct="1"/>
            <a:r>
              <a:rPr lang="en-US" altLang="zh-CN" dirty="0"/>
              <a:t>EEPROM: Electronically Erasable Programmable Read-Only Memory</a:t>
            </a:r>
          </a:p>
          <a:p>
            <a:pPr eaLnBrk="1" hangingPunct="1"/>
            <a:endParaRPr lang="en-US" altLang="zh-CN" dirty="0"/>
          </a:p>
          <a:p>
            <a:pPr eaLnBrk="1" hangingPunct="1"/>
            <a:r>
              <a:rPr lang="en-US" altLang="zh-CN" dirty="0"/>
              <a:t>Standard storage devices in PMDs</a:t>
            </a:r>
          </a:p>
          <a:p>
            <a:pPr eaLnBrk="1" hangingPunct="1"/>
            <a:endParaRPr lang="en-US" altLang="zh-CN" dirty="0"/>
          </a:p>
          <a:p>
            <a:pPr eaLnBrk="1" hangingPunct="1"/>
            <a:r>
              <a:rPr lang="en-US" altLang="zh-CN" dirty="0"/>
              <a:t>Capacity per Flash chip doubles roughly every two years</a:t>
            </a:r>
          </a:p>
          <a:p>
            <a:pPr eaLnBrk="1" hangingPunct="1"/>
            <a:r>
              <a:rPr lang="en-US" altLang="zh-CN" dirty="0"/>
              <a:t>8 to 10 times cheaper per bit than DRAM</a:t>
            </a:r>
          </a:p>
        </p:txBody>
      </p:sp>
      <p:sp>
        <p:nvSpPr>
          <p:cNvPr id="4" name="TextBox 3">
            <a:extLst>
              <a:ext uri="{FF2B5EF4-FFF2-40B4-BE49-F238E27FC236}">
                <a16:creationId xmlns:a16="http://schemas.microsoft.com/office/drawing/2014/main" id="{7CFBE4A6-9564-6C43-AAD7-8CB7622F72A1}"/>
              </a:ext>
            </a:extLst>
          </p:cNvPr>
          <p:cNvSpPr txBox="1"/>
          <p:nvPr/>
        </p:nvSpPr>
        <p:spPr>
          <a:xfrm>
            <a:off x="3194050" y="1066800"/>
            <a:ext cx="2755900" cy="584200"/>
          </a:xfrm>
          <a:prstGeom prst="rect">
            <a:avLst/>
          </a:prstGeom>
          <a:noFill/>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nonvolatile</a:t>
            </a:r>
            <a:endParaRPr kumimoji="0" lang="en-CN" sz="3200" b="1"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7EAD-4DEE-B54A-AA5E-7D65CCC5AE0C}"/>
              </a:ext>
            </a:extLst>
          </p:cNvPr>
          <p:cNvSpPr>
            <a:spLocks noGrp="1"/>
          </p:cNvSpPr>
          <p:nvPr>
            <p:ph type="title"/>
          </p:nvPr>
        </p:nvSpPr>
        <p:spPr/>
        <p:txBody>
          <a:bodyPr/>
          <a:lstStyle/>
          <a:p>
            <a:r>
              <a:rPr lang="en-CN" dirty="0"/>
              <a:t>Elapsed Time</a:t>
            </a:r>
          </a:p>
        </p:txBody>
      </p:sp>
      <p:sp>
        <p:nvSpPr>
          <p:cNvPr id="3" name="Content Placeholder 2">
            <a:extLst>
              <a:ext uri="{FF2B5EF4-FFF2-40B4-BE49-F238E27FC236}">
                <a16:creationId xmlns:a16="http://schemas.microsoft.com/office/drawing/2014/main" id="{68E3A40B-E898-8B4B-950A-F9211668556A}"/>
              </a:ext>
            </a:extLst>
          </p:cNvPr>
          <p:cNvSpPr>
            <a:spLocks noGrp="1"/>
          </p:cNvSpPr>
          <p:nvPr>
            <p:ph idx="1"/>
          </p:nvPr>
        </p:nvSpPr>
        <p:spPr/>
        <p:txBody>
          <a:bodyPr/>
          <a:lstStyle/>
          <a:p>
            <a:r>
              <a:rPr lang="en-US" dirty="0"/>
              <a:t>W</a:t>
            </a:r>
            <a:r>
              <a:rPr lang="en-CN" dirty="0"/>
              <a:t>all-clock time / response time seen by user:                                          the latency to complete a </a:t>
            </a:r>
            <a:r>
              <a:rPr lang="en-CN" b="1" dirty="0">
                <a:solidFill>
                  <a:srgbClr val="00B0F0"/>
                </a:solidFill>
              </a:rPr>
              <a:t>task</a:t>
            </a:r>
            <a:r>
              <a:rPr lang="en-US" b="1" dirty="0">
                <a:solidFill>
                  <a:srgbClr val="00B0F0"/>
                </a:solidFill>
              </a:rPr>
              <a:t>?</a:t>
            </a:r>
            <a:r>
              <a:rPr lang="en-CN" b="1" dirty="0">
                <a:solidFill>
                  <a:srgbClr val="00B0F0"/>
                </a:solidFill>
              </a:rPr>
              <a:t> </a:t>
            </a:r>
            <a:r>
              <a:rPr lang="en-CN" dirty="0"/>
              <a:t>including strorage accesses, memory accesses, I/O activities, operating system overhead</a:t>
            </a:r>
          </a:p>
          <a:p>
            <a:endParaRPr lang="en-CN" dirty="0"/>
          </a:p>
        </p:txBody>
      </p:sp>
    </p:spTree>
    <p:extLst>
      <p:ext uri="{BB962C8B-B14F-4D97-AF65-F5344CB8AC3E}">
        <p14:creationId xmlns:p14="http://schemas.microsoft.com/office/powerpoint/2010/main" val="9700153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DB2C-A13E-7C45-B6FD-4DC805A6ED5C}"/>
              </a:ext>
            </a:extLst>
          </p:cNvPr>
          <p:cNvSpPr>
            <a:spLocks noGrp="1"/>
          </p:cNvSpPr>
          <p:nvPr>
            <p:ph type="title"/>
          </p:nvPr>
        </p:nvSpPr>
        <p:spPr/>
        <p:txBody>
          <a:bodyPr/>
          <a:lstStyle/>
          <a:p>
            <a:r>
              <a:rPr lang="en-CN" dirty="0"/>
              <a:t>Benchmarks</a:t>
            </a:r>
          </a:p>
        </p:txBody>
      </p:sp>
      <p:sp>
        <p:nvSpPr>
          <p:cNvPr id="3" name="Content Placeholder 2">
            <a:extLst>
              <a:ext uri="{FF2B5EF4-FFF2-40B4-BE49-F238E27FC236}">
                <a16:creationId xmlns:a16="http://schemas.microsoft.com/office/drawing/2014/main" id="{5A7AB66B-E069-8240-B7C4-3BB79880E181}"/>
              </a:ext>
            </a:extLst>
          </p:cNvPr>
          <p:cNvSpPr>
            <a:spLocks noGrp="1"/>
          </p:cNvSpPr>
          <p:nvPr>
            <p:ph idx="1"/>
          </p:nvPr>
        </p:nvSpPr>
        <p:spPr/>
        <p:txBody>
          <a:bodyPr/>
          <a:lstStyle/>
          <a:p>
            <a:r>
              <a:rPr lang="en-US" dirty="0"/>
              <a:t>P</a:t>
            </a:r>
            <a:r>
              <a:rPr lang="en-CN" dirty="0"/>
              <a:t>rograms t</a:t>
            </a:r>
            <a:r>
              <a:rPr lang="en-US" dirty="0"/>
              <a:t>ha</a:t>
            </a:r>
            <a:r>
              <a:rPr lang="en-CN" dirty="0"/>
              <a:t>t many companies use to establish the relative performance of their computers</a:t>
            </a:r>
          </a:p>
          <a:p>
            <a:r>
              <a:rPr lang="en-US" dirty="0"/>
              <a:t>B</a:t>
            </a:r>
            <a:r>
              <a:rPr lang="en-CN" dirty="0"/>
              <a:t>enchmark suites:                            collections of benchmark applications</a:t>
            </a:r>
          </a:p>
          <a:p>
            <a:r>
              <a:rPr lang="en-CN" dirty="0">
                <a:solidFill>
                  <a:srgbClr val="00B0F0"/>
                </a:solidFill>
              </a:rPr>
              <a:t>SPEC:                                              Standard Performance Evaluation Corporation</a:t>
            </a:r>
          </a:p>
        </p:txBody>
      </p:sp>
    </p:spTree>
    <p:extLst>
      <p:ext uri="{BB962C8B-B14F-4D97-AF65-F5344CB8AC3E}">
        <p14:creationId xmlns:p14="http://schemas.microsoft.com/office/powerpoint/2010/main" val="19871799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93D7-8CEB-2749-9ABC-5FA35B058544}"/>
              </a:ext>
            </a:extLst>
          </p:cNvPr>
          <p:cNvSpPr>
            <a:spLocks noGrp="1"/>
          </p:cNvSpPr>
          <p:nvPr>
            <p:ph type="title"/>
          </p:nvPr>
        </p:nvSpPr>
        <p:spPr/>
        <p:txBody>
          <a:bodyPr/>
          <a:lstStyle/>
          <a:p>
            <a:r>
              <a:rPr lang="en-CN" dirty="0"/>
              <a:t>Desktop Benchmarks</a:t>
            </a:r>
          </a:p>
        </p:txBody>
      </p:sp>
      <p:sp>
        <p:nvSpPr>
          <p:cNvPr id="3" name="Content Placeholder 2">
            <a:extLst>
              <a:ext uri="{FF2B5EF4-FFF2-40B4-BE49-F238E27FC236}">
                <a16:creationId xmlns:a16="http://schemas.microsoft.com/office/drawing/2014/main" id="{FD0BFA54-9D42-3E46-BC2A-F4F77630041C}"/>
              </a:ext>
            </a:extLst>
          </p:cNvPr>
          <p:cNvSpPr>
            <a:spLocks noGrp="1"/>
          </p:cNvSpPr>
          <p:nvPr>
            <p:ph idx="1"/>
          </p:nvPr>
        </p:nvSpPr>
        <p:spPr>
          <a:xfrm>
            <a:off x="457200" y="1600200"/>
            <a:ext cx="9144000" cy="5257800"/>
          </a:xfrm>
        </p:spPr>
        <p:txBody>
          <a:bodyPr/>
          <a:lstStyle/>
          <a:p>
            <a:r>
              <a:rPr lang="en-US" dirty="0"/>
              <a:t>Two classes:                                 processor-intensive benchmarks      graphics-intensive benchmarks</a:t>
            </a:r>
          </a:p>
          <a:p>
            <a:r>
              <a:rPr lang="en-US" dirty="0">
                <a:solidFill>
                  <a:srgbClr val="00B0F0"/>
                </a:solidFill>
              </a:rPr>
              <a:t>SPEC CPU2017                                   https://</a:t>
            </a:r>
            <a:r>
              <a:rPr lang="en-US" dirty="0" err="1">
                <a:solidFill>
                  <a:srgbClr val="00B0F0"/>
                </a:solidFill>
              </a:rPr>
              <a:t>www.spec.org</a:t>
            </a:r>
            <a:r>
              <a:rPr lang="en-US" dirty="0">
                <a:solidFill>
                  <a:srgbClr val="00B0F0"/>
                </a:solidFill>
              </a:rPr>
              <a:t>/cpu2017/           20 </a:t>
            </a:r>
            <a:r>
              <a:rPr lang="en-US" dirty="0" err="1">
                <a:solidFill>
                  <a:srgbClr val="00B0F0"/>
                </a:solidFill>
              </a:rPr>
              <a:t>SPECspeed</a:t>
            </a:r>
            <a:r>
              <a:rPr lang="en-US" dirty="0">
                <a:solidFill>
                  <a:srgbClr val="00B0F0"/>
                </a:solidFill>
              </a:rPr>
              <a:t> benchmarks                  23 </a:t>
            </a:r>
            <a:r>
              <a:rPr lang="en-US" dirty="0" err="1">
                <a:solidFill>
                  <a:srgbClr val="00B0F0"/>
                </a:solidFill>
              </a:rPr>
              <a:t>SPECrate</a:t>
            </a:r>
            <a:r>
              <a:rPr lang="en-US" dirty="0">
                <a:solidFill>
                  <a:srgbClr val="00B0F0"/>
                </a:solidFill>
              </a:rPr>
              <a:t> benchmarks</a:t>
            </a:r>
            <a:endParaRPr lang="en-CN" dirty="0">
              <a:solidFill>
                <a:srgbClr val="00B0F0"/>
              </a:solidFill>
            </a:endParaRPr>
          </a:p>
        </p:txBody>
      </p:sp>
    </p:spTree>
    <p:extLst>
      <p:ext uri="{BB962C8B-B14F-4D97-AF65-F5344CB8AC3E}">
        <p14:creationId xmlns:p14="http://schemas.microsoft.com/office/powerpoint/2010/main" val="18661343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93D7-8CEB-2749-9ABC-5FA35B058544}"/>
              </a:ext>
            </a:extLst>
          </p:cNvPr>
          <p:cNvSpPr>
            <a:spLocks noGrp="1"/>
          </p:cNvSpPr>
          <p:nvPr>
            <p:ph type="title"/>
          </p:nvPr>
        </p:nvSpPr>
        <p:spPr/>
        <p:txBody>
          <a:bodyPr/>
          <a:lstStyle/>
          <a:p>
            <a:r>
              <a:rPr lang="en-CN" dirty="0"/>
              <a:t>Desktop Benchmarks</a:t>
            </a:r>
          </a:p>
        </p:txBody>
      </p:sp>
      <p:sp>
        <p:nvSpPr>
          <p:cNvPr id="3" name="Content Placeholder 2">
            <a:extLst>
              <a:ext uri="{FF2B5EF4-FFF2-40B4-BE49-F238E27FC236}">
                <a16:creationId xmlns:a16="http://schemas.microsoft.com/office/drawing/2014/main" id="{FD0BFA54-9D42-3E46-BC2A-F4F77630041C}"/>
              </a:ext>
            </a:extLst>
          </p:cNvPr>
          <p:cNvSpPr>
            <a:spLocks noGrp="1"/>
          </p:cNvSpPr>
          <p:nvPr>
            <p:ph idx="1"/>
          </p:nvPr>
        </p:nvSpPr>
        <p:spPr>
          <a:xfrm>
            <a:off x="457200" y="1600200"/>
            <a:ext cx="9144000" cy="5257800"/>
          </a:xfrm>
        </p:spPr>
        <p:txBody>
          <a:bodyPr/>
          <a:lstStyle/>
          <a:p>
            <a:r>
              <a:rPr lang="en-US" dirty="0"/>
              <a:t>Two classes:                                 processor-intensive benchmarks      graphics-intensive benchmarks</a:t>
            </a:r>
          </a:p>
          <a:p>
            <a:r>
              <a:rPr lang="en-US" dirty="0">
                <a:solidFill>
                  <a:srgbClr val="00B0F0"/>
                </a:solidFill>
              </a:rPr>
              <a:t>SPEC CPU2017                                   https://</a:t>
            </a:r>
            <a:r>
              <a:rPr lang="en-US" dirty="0" err="1">
                <a:solidFill>
                  <a:srgbClr val="00B0F0"/>
                </a:solidFill>
              </a:rPr>
              <a:t>www.spec.org</a:t>
            </a:r>
            <a:r>
              <a:rPr lang="en-US" dirty="0">
                <a:solidFill>
                  <a:srgbClr val="00B0F0"/>
                </a:solidFill>
              </a:rPr>
              <a:t>/cpu2017/                                    20 </a:t>
            </a:r>
            <a:r>
              <a:rPr lang="en-US" dirty="0" err="1">
                <a:solidFill>
                  <a:srgbClr val="00B0F0"/>
                </a:solidFill>
              </a:rPr>
              <a:t>SPECspeed</a:t>
            </a:r>
            <a:r>
              <a:rPr lang="en-US" dirty="0">
                <a:solidFill>
                  <a:srgbClr val="00B0F0"/>
                </a:solidFill>
              </a:rPr>
              <a:t> benchmarks                       _s suffix</a:t>
            </a:r>
            <a:r>
              <a:rPr lang="zh-CN" altLang="en-US" dirty="0">
                <a:solidFill>
                  <a:srgbClr val="00B0F0"/>
                </a:solidFill>
              </a:rPr>
              <a:t>                                           </a:t>
            </a:r>
            <a:r>
              <a:rPr lang="en-US" altLang="zh-CN" dirty="0">
                <a:solidFill>
                  <a:srgbClr val="00B0F0"/>
                </a:solidFill>
              </a:rPr>
              <a:t>time metric</a:t>
            </a:r>
            <a:r>
              <a:rPr lang="en-US" dirty="0">
                <a:solidFill>
                  <a:srgbClr val="00B0F0"/>
                </a:solidFill>
              </a:rPr>
              <a:t>              </a:t>
            </a:r>
            <a:endParaRPr lang="en-CN" dirty="0">
              <a:solidFill>
                <a:srgbClr val="00B0F0"/>
              </a:solidFill>
            </a:endParaRPr>
          </a:p>
        </p:txBody>
      </p:sp>
    </p:spTree>
    <p:extLst>
      <p:ext uri="{BB962C8B-B14F-4D97-AF65-F5344CB8AC3E}">
        <p14:creationId xmlns:p14="http://schemas.microsoft.com/office/powerpoint/2010/main" val="38502487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93D7-8CEB-2749-9ABC-5FA35B058544}"/>
              </a:ext>
            </a:extLst>
          </p:cNvPr>
          <p:cNvSpPr>
            <a:spLocks noGrp="1"/>
          </p:cNvSpPr>
          <p:nvPr>
            <p:ph type="title"/>
          </p:nvPr>
        </p:nvSpPr>
        <p:spPr/>
        <p:txBody>
          <a:bodyPr/>
          <a:lstStyle/>
          <a:p>
            <a:r>
              <a:rPr lang="en-CN" dirty="0"/>
              <a:t>Desktop Benchmarks</a:t>
            </a:r>
          </a:p>
        </p:txBody>
      </p:sp>
      <p:sp>
        <p:nvSpPr>
          <p:cNvPr id="3" name="Content Placeholder 2">
            <a:extLst>
              <a:ext uri="{FF2B5EF4-FFF2-40B4-BE49-F238E27FC236}">
                <a16:creationId xmlns:a16="http://schemas.microsoft.com/office/drawing/2014/main" id="{FD0BFA54-9D42-3E46-BC2A-F4F77630041C}"/>
              </a:ext>
            </a:extLst>
          </p:cNvPr>
          <p:cNvSpPr>
            <a:spLocks noGrp="1"/>
          </p:cNvSpPr>
          <p:nvPr>
            <p:ph idx="1"/>
          </p:nvPr>
        </p:nvSpPr>
        <p:spPr>
          <a:xfrm>
            <a:off x="457200" y="1600200"/>
            <a:ext cx="9144000" cy="5257800"/>
          </a:xfrm>
        </p:spPr>
        <p:txBody>
          <a:bodyPr/>
          <a:lstStyle/>
          <a:p>
            <a:r>
              <a:rPr lang="en-US" dirty="0"/>
              <a:t>Two classes:                                 processor-intensive benchmarks      graphics-intensive benchmarks</a:t>
            </a:r>
          </a:p>
          <a:p>
            <a:r>
              <a:rPr lang="en-US" dirty="0">
                <a:solidFill>
                  <a:srgbClr val="00B0F0"/>
                </a:solidFill>
              </a:rPr>
              <a:t>SPEC CPU2017                                   https://</a:t>
            </a:r>
            <a:r>
              <a:rPr lang="en-US" dirty="0" err="1">
                <a:solidFill>
                  <a:srgbClr val="00B0F0"/>
                </a:solidFill>
              </a:rPr>
              <a:t>www.spec.org</a:t>
            </a:r>
            <a:r>
              <a:rPr lang="en-US" dirty="0">
                <a:solidFill>
                  <a:srgbClr val="00B0F0"/>
                </a:solidFill>
              </a:rPr>
              <a:t>/cpu2017/                                    23 </a:t>
            </a:r>
            <a:r>
              <a:rPr lang="en-US" dirty="0" err="1">
                <a:solidFill>
                  <a:srgbClr val="00B0F0"/>
                </a:solidFill>
              </a:rPr>
              <a:t>SPECrate</a:t>
            </a:r>
            <a:r>
              <a:rPr lang="en-US" dirty="0">
                <a:solidFill>
                  <a:srgbClr val="00B0F0"/>
                </a:solidFill>
              </a:rPr>
              <a:t> benchmarks                       _r suffix</a:t>
            </a:r>
            <a:r>
              <a:rPr lang="zh-CN" altLang="en-US" dirty="0">
                <a:solidFill>
                  <a:srgbClr val="00B0F0"/>
                </a:solidFill>
              </a:rPr>
              <a:t>                                           </a:t>
            </a:r>
            <a:r>
              <a:rPr lang="en-US" altLang="zh-CN" dirty="0">
                <a:solidFill>
                  <a:srgbClr val="00B0F0"/>
                </a:solidFill>
              </a:rPr>
              <a:t>throughput metric</a:t>
            </a:r>
            <a:r>
              <a:rPr lang="en-US" dirty="0">
                <a:solidFill>
                  <a:srgbClr val="00B0F0"/>
                </a:solidFill>
              </a:rPr>
              <a:t>              </a:t>
            </a:r>
            <a:endParaRPr lang="en-CN" dirty="0">
              <a:solidFill>
                <a:srgbClr val="00B0F0"/>
              </a:solidFill>
            </a:endParaRPr>
          </a:p>
        </p:txBody>
      </p:sp>
    </p:spTree>
    <p:extLst>
      <p:ext uri="{BB962C8B-B14F-4D97-AF65-F5344CB8AC3E}">
        <p14:creationId xmlns:p14="http://schemas.microsoft.com/office/powerpoint/2010/main" val="21982158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93D7-8CEB-2749-9ABC-5FA35B058544}"/>
              </a:ext>
            </a:extLst>
          </p:cNvPr>
          <p:cNvSpPr>
            <a:spLocks noGrp="1"/>
          </p:cNvSpPr>
          <p:nvPr>
            <p:ph type="title"/>
          </p:nvPr>
        </p:nvSpPr>
        <p:spPr/>
        <p:txBody>
          <a:bodyPr/>
          <a:lstStyle/>
          <a:p>
            <a:r>
              <a:rPr lang="en-CN" dirty="0"/>
              <a:t>Desktop Benchmarks</a:t>
            </a:r>
          </a:p>
        </p:txBody>
      </p:sp>
      <p:sp>
        <p:nvSpPr>
          <p:cNvPr id="3" name="Content Placeholder 2">
            <a:extLst>
              <a:ext uri="{FF2B5EF4-FFF2-40B4-BE49-F238E27FC236}">
                <a16:creationId xmlns:a16="http://schemas.microsoft.com/office/drawing/2014/main" id="{FD0BFA54-9D42-3E46-BC2A-F4F77630041C}"/>
              </a:ext>
            </a:extLst>
          </p:cNvPr>
          <p:cNvSpPr>
            <a:spLocks noGrp="1"/>
          </p:cNvSpPr>
          <p:nvPr>
            <p:ph idx="1"/>
          </p:nvPr>
        </p:nvSpPr>
        <p:spPr>
          <a:xfrm>
            <a:off x="457200" y="1600200"/>
            <a:ext cx="9144000" cy="5257800"/>
          </a:xfrm>
        </p:spPr>
        <p:txBody>
          <a:bodyPr/>
          <a:lstStyle/>
          <a:p>
            <a:r>
              <a:rPr lang="en-US" dirty="0"/>
              <a:t>Two classes:                                 processor-intensive benchmarks      graphics-intensive benchmarks</a:t>
            </a:r>
          </a:p>
          <a:p>
            <a:r>
              <a:rPr lang="en-US" dirty="0">
                <a:solidFill>
                  <a:srgbClr val="00B0F0"/>
                </a:solidFill>
              </a:rPr>
              <a:t>SPECrate@2017                                    10 integer benchmarks (CINT2017)           1</a:t>
            </a:r>
            <a:r>
              <a:rPr lang="en-US" altLang="zh-CN" dirty="0">
                <a:solidFill>
                  <a:srgbClr val="00B0F0"/>
                </a:solidFill>
              </a:rPr>
              <a:t>3</a:t>
            </a:r>
            <a:r>
              <a:rPr lang="en-US" dirty="0">
                <a:solidFill>
                  <a:srgbClr val="00B0F0"/>
                </a:solidFill>
              </a:rPr>
              <a:t> floating-point benchmarks (CFP2017)              </a:t>
            </a:r>
            <a:endParaRPr lang="en-CN" dirty="0">
              <a:solidFill>
                <a:srgbClr val="00B0F0"/>
              </a:solidFill>
            </a:endParaRPr>
          </a:p>
        </p:txBody>
      </p:sp>
    </p:spTree>
    <p:extLst>
      <p:ext uri="{BB962C8B-B14F-4D97-AF65-F5344CB8AC3E}">
        <p14:creationId xmlns:p14="http://schemas.microsoft.com/office/powerpoint/2010/main" val="16370610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92B151-88BB-594A-95BB-88F99D2DEE5A}"/>
              </a:ext>
            </a:extLst>
          </p:cNvPr>
          <p:cNvPicPr>
            <a:picLocks noChangeAspect="1"/>
          </p:cNvPicPr>
          <p:nvPr/>
        </p:nvPicPr>
        <p:blipFill>
          <a:blip r:embed="rId3"/>
          <a:stretch>
            <a:fillRect/>
          </a:stretch>
        </p:blipFill>
        <p:spPr>
          <a:xfrm>
            <a:off x="0" y="680599"/>
            <a:ext cx="9144000" cy="6177401"/>
          </a:xfrm>
          <a:prstGeom prst="rect">
            <a:avLst/>
          </a:prstGeom>
        </p:spPr>
      </p:pic>
      <p:sp>
        <p:nvSpPr>
          <p:cNvPr id="2" name="Title 1">
            <a:extLst>
              <a:ext uri="{FF2B5EF4-FFF2-40B4-BE49-F238E27FC236}">
                <a16:creationId xmlns:a16="http://schemas.microsoft.com/office/drawing/2014/main" id="{9A068AEB-6730-0A47-A14D-9AAC00712B94}"/>
              </a:ext>
            </a:extLst>
          </p:cNvPr>
          <p:cNvSpPr>
            <a:spLocks noGrp="1"/>
          </p:cNvSpPr>
          <p:nvPr>
            <p:ph type="title"/>
          </p:nvPr>
        </p:nvSpPr>
        <p:spPr>
          <a:xfrm>
            <a:off x="0" y="0"/>
            <a:ext cx="9144000" cy="680599"/>
          </a:xfrm>
        </p:spPr>
        <p:txBody>
          <a:bodyPr/>
          <a:lstStyle/>
          <a:p>
            <a:pPr algn="l"/>
            <a:r>
              <a:rPr lang="en-CN" dirty="0">
                <a:solidFill>
                  <a:srgbClr val="00B0F0"/>
                </a:solidFill>
              </a:rPr>
              <a:t>SPECrate@2017</a:t>
            </a:r>
          </a:p>
        </p:txBody>
      </p:sp>
      <p:sp>
        <p:nvSpPr>
          <p:cNvPr id="5" name="Rounded Rectangle 4">
            <a:extLst>
              <a:ext uri="{FF2B5EF4-FFF2-40B4-BE49-F238E27FC236}">
                <a16:creationId xmlns:a16="http://schemas.microsoft.com/office/drawing/2014/main" id="{175600A9-D29C-A54B-B534-9C66067F9A32}"/>
              </a:ext>
            </a:extLst>
          </p:cNvPr>
          <p:cNvSpPr/>
          <p:nvPr/>
        </p:nvSpPr>
        <p:spPr>
          <a:xfrm>
            <a:off x="21220" y="1066800"/>
            <a:ext cx="4322180" cy="19050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EB281856-5005-BC40-B480-CD4BF6C4F00E}"/>
              </a:ext>
            </a:extLst>
          </p:cNvPr>
          <p:cNvSpPr/>
          <p:nvPr/>
        </p:nvSpPr>
        <p:spPr>
          <a:xfrm>
            <a:off x="21220" y="3358001"/>
            <a:ext cx="4322180" cy="2509398"/>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2">
            <a:extLst>
              <a:ext uri="{FF2B5EF4-FFF2-40B4-BE49-F238E27FC236}">
                <a16:creationId xmlns:a16="http://schemas.microsoft.com/office/drawing/2014/main" id="{AEC82D98-8E9C-2E4E-9DF9-971272D2C440}"/>
              </a:ext>
            </a:extLst>
          </p:cNvPr>
          <p:cNvSpPr txBox="1">
            <a:spLocks noChangeArrowheads="1"/>
          </p:cNvSpPr>
          <p:nvPr/>
        </p:nvSpPr>
        <p:spPr bwMode="auto">
          <a:xfrm>
            <a:off x="2362200" y="1447800"/>
            <a:ext cx="198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eaLnBrk="1" hangingPunct="1"/>
            <a:r>
              <a:rPr lang="en-US" altLang="zh-CN" sz="2400" kern="0" dirty="0">
                <a:solidFill>
                  <a:srgbClr val="00B0F0"/>
                </a:solidFill>
              </a:rPr>
              <a:t>integer</a:t>
            </a:r>
          </a:p>
        </p:txBody>
      </p:sp>
      <p:sp>
        <p:nvSpPr>
          <p:cNvPr id="8" name="Rectangle 2">
            <a:extLst>
              <a:ext uri="{FF2B5EF4-FFF2-40B4-BE49-F238E27FC236}">
                <a16:creationId xmlns:a16="http://schemas.microsoft.com/office/drawing/2014/main" id="{7C103E51-1498-0943-AFFF-06FFC9B75FDB}"/>
              </a:ext>
            </a:extLst>
          </p:cNvPr>
          <p:cNvSpPr txBox="1">
            <a:spLocks noChangeArrowheads="1"/>
          </p:cNvSpPr>
          <p:nvPr/>
        </p:nvSpPr>
        <p:spPr bwMode="auto">
          <a:xfrm>
            <a:off x="1752600" y="3926900"/>
            <a:ext cx="259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eaLnBrk="1" hangingPunct="1"/>
            <a:r>
              <a:rPr lang="en-US" altLang="zh-CN" sz="2400" kern="0" dirty="0">
                <a:solidFill>
                  <a:srgbClr val="00B0F0"/>
                </a:solidFill>
              </a:rPr>
              <a:t>floating-point</a:t>
            </a:r>
          </a:p>
        </p:txBody>
      </p:sp>
    </p:spTree>
    <p:extLst>
      <p:ext uri="{BB962C8B-B14F-4D97-AF65-F5344CB8AC3E}">
        <p14:creationId xmlns:p14="http://schemas.microsoft.com/office/powerpoint/2010/main" val="440080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3BB8AA-EC7B-D841-B050-C264883C1939}"/>
              </a:ext>
            </a:extLst>
          </p:cNvPr>
          <p:cNvPicPr>
            <a:picLocks noChangeAspect="1"/>
          </p:cNvPicPr>
          <p:nvPr/>
        </p:nvPicPr>
        <p:blipFill>
          <a:blip r:embed="rId2"/>
          <a:stretch>
            <a:fillRect/>
          </a:stretch>
        </p:blipFill>
        <p:spPr>
          <a:xfrm>
            <a:off x="0" y="0"/>
            <a:ext cx="8486775" cy="6858000"/>
          </a:xfrm>
          <a:prstGeom prst="rect">
            <a:avLst/>
          </a:prstGeom>
        </p:spPr>
      </p:pic>
      <p:sp>
        <p:nvSpPr>
          <p:cNvPr id="2" name="Title 1">
            <a:extLst>
              <a:ext uri="{FF2B5EF4-FFF2-40B4-BE49-F238E27FC236}">
                <a16:creationId xmlns:a16="http://schemas.microsoft.com/office/drawing/2014/main" id="{ECBC2F88-5F08-BB40-9AE5-61DAD0B2C41E}"/>
              </a:ext>
            </a:extLst>
          </p:cNvPr>
          <p:cNvSpPr>
            <a:spLocks noGrp="1"/>
          </p:cNvSpPr>
          <p:nvPr>
            <p:ph type="title"/>
          </p:nvPr>
        </p:nvSpPr>
        <p:spPr/>
        <p:txBody>
          <a:bodyPr/>
          <a:lstStyle/>
          <a:p>
            <a:r>
              <a:rPr lang="en-CN" dirty="0">
                <a:solidFill>
                  <a:srgbClr val="00B0F0"/>
                </a:solidFill>
              </a:rPr>
              <a:t>Server Benchmarks</a:t>
            </a:r>
          </a:p>
        </p:txBody>
      </p:sp>
    </p:spTree>
    <p:extLst>
      <p:ext uri="{BB962C8B-B14F-4D97-AF65-F5344CB8AC3E}">
        <p14:creationId xmlns:p14="http://schemas.microsoft.com/office/powerpoint/2010/main" val="3219840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2F88-5F08-BB40-9AE5-61DAD0B2C41E}"/>
              </a:ext>
            </a:extLst>
          </p:cNvPr>
          <p:cNvSpPr>
            <a:spLocks noGrp="1"/>
          </p:cNvSpPr>
          <p:nvPr>
            <p:ph type="title"/>
          </p:nvPr>
        </p:nvSpPr>
        <p:spPr/>
        <p:txBody>
          <a:bodyPr/>
          <a:lstStyle/>
          <a:p>
            <a:r>
              <a:rPr lang="en-CN" dirty="0">
                <a:solidFill>
                  <a:schemeClr val="tx1"/>
                </a:solidFill>
              </a:rPr>
              <a:t>Server Benchmarks</a:t>
            </a:r>
          </a:p>
        </p:txBody>
      </p:sp>
      <p:pic>
        <p:nvPicPr>
          <p:cNvPr id="1026" name="Picture 2" descr="TPC-header">
            <a:extLst>
              <a:ext uri="{FF2B5EF4-FFF2-40B4-BE49-F238E27FC236}">
                <a16:creationId xmlns:a16="http://schemas.microsoft.com/office/drawing/2014/main" id="{DAB79A17-974F-F242-A9FA-DFD14C952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00" y="3712751"/>
            <a:ext cx="8280000" cy="314524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4CADFC6-CDF3-FC4F-B829-C0D66D2A1249}"/>
              </a:ext>
            </a:extLst>
          </p:cNvPr>
          <p:cNvSpPr>
            <a:spLocks noGrp="1"/>
          </p:cNvSpPr>
          <p:nvPr>
            <p:ph idx="1"/>
          </p:nvPr>
        </p:nvSpPr>
        <p:spPr>
          <a:xfrm>
            <a:off x="457200" y="1600200"/>
            <a:ext cx="8686800" cy="5257800"/>
          </a:xfrm>
        </p:spPr>
        <p:txBody>
          <a:bodyPr/>
          <a:lstStyle/>
          <a:p>
            <a:r>
              <a:rPr lang="en-CN" dirty="0"/>
              <a:t>TPC: Transaction Processing Council</a:t>
            </a:r>
          </a:p>
          <a:p>
            <a:r>
              <a:rPr lang="en-US" dirty="0"/>
              <a:t>E</a:t>
            </a:r>
            <a:r>
              <a:rPr lang="en-CN" dirty="0"/>
              <a:t>xamples:                                          TPC-C for complext query environment TPC-E for brokerage customer accounts</a:t>
            </a:r>
          </a:p>
          <a:p>
            <a:endParaRPr lang="en-CN" dirty="0"/>
          </a:p>
        </p:txBody>
      </p:sp>
      <p:sp>
        <p:nvSpPr>
          <p:cNvPr id="6" name="TextBox 21">
            <a:extLst>
              <a:ext uri="{FF2B5EF4-FFF2-40B4-BE49-F238E27FC236}">
                <a16:creationId xmlns:a16="http://schemas.microsoft.com/office/drawing/2014/main" id="{CE91B782-6987-B849-B941-449376ADD5C7}"/>
              </a:ext>
            </a:extLst>
          </p:cNvPr>
          <p:cNvSpPr txBox="1">
            <a:spLocks noChangeArrowheads="1"/>
          </p:cNvSpPr>
          <p:nvPr/>
        </p:nvSpPr>
        <p:spPr bwMode="auto">
          <a:xfrm>
            <a:off x="1371600" y="5715000"/>
            <a:ext cx="77724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zh-CN" sz="1500" dirty="0">
                <a:solidFill>
                  <a:srgbClr val="00B0F0"/>
                </a:solidFill>
              </a:rPr>
              <a:t>http://</a:t>
            </a:r>
            <a:r>
              <a:rPr lang="en-US" altLang="zh-CN" sz="1500" dirty="0" err="1">
                <a:solidFill>
                  <a:srgbClr val="00B0F0"/>
                </a:solidFill>
              </a:rPr>
              <a:t>tpc.org</a:t>
            </a:r>
            <a:r>
              <a:rPr lang="en-US" altLang="zh-CN" sz="1500" dirty="0">
                <a:solidFill>
                  <a:srgbClr val="00B0F0"/>
                </a:solidFill>
              </a:rPr>
              <a:t>/information/benchmarks5.asp</a:t>
            </a:r>
          </a:p>
        </p:txBody>
      </p:sp>
    </p:spTree>
    <p:extLst>
      <p:ext uri="{BB962C8B-B14F-4D97-AF65-F5344CB8AC3E}">
        <p14:creationId xmlns:p14="http://schemas.microsoft.com/office/powerpoint/2010/main" val="24891762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altLang="en-CN" dirty="0"/>
              <a:t>Report Performance</a:t>
            </a:r>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dirty="0"/>
              <a:t>Guiding principle</a:t>
            </a:r>
          </a:p>
          <a:p>
            <a:pPr eaLnBrk="1" hangingPunct="1">
              <a:buFontTx/>
              <a:buNone/>
            </a:pPr>
            <a:r>
              <a:rPr lang="en-US" altLang="zh-CN" dirty="0"/>
              <a:t>	</a:t>
            </a:r>
            <a:r>
              <a:rPr lang="en-US" altLang="zh-CN" dirty="0">
                <a:solidFill>
                  <a:srgbClr val="00B0F0"/>
                </a:solidFill>
              </a:rPr>
              <a:t>reproductivity</a:t>
            </a:r>
          </a:p>
          <a:p>
            <a:pPr eaLnBrk="1" hangingPunct="1">
              <a:buFontTx/>
              <a:buNone/>
            </a:pPr>
            <a:r>
              <a:rPr lang="en-US" altLang="zh-CN" dirty="0"/>
              <a:t>	</a:t>
            </a:r>
            <a:endParaRPr lang="en-US" altLang="zh-CN" b="1" dirty="0"/>
          </a:p>
          <a:p>
            <a:pPr eaLnBrk="1" hangingPunct="1"/>
            <a:r>
              <a:rPr lang="en-US" altLang="zh-CN" dirty="0"/>
              <a:t>Requirement</a:t>
            </a:r>
          </a:p>
          <a:p>
            <a:pPr eaLnBrk="1" hangingPunct="1">
              <a:buFontTx/>
              <a:buNone/>
            </a:pPr>
            <a:r>
              <a:rPr lang="en-US" altLang="zh-CN" dirty="0"/>
              <a:t>	list everything another experiment would need to duplicate the results</a:t>
            </a:r>
          </a:p>
        </p:txBody>
      </p:sp>
    </p:spTree>
    <p:extLst>
      <p:ext uri="{BB962C8B-B14F-4D97-AF65-F5344CB8AC3E}">
        <p14:creationId xmlns:p14="http://schemas.microsoft.com/office/powerpoint/2010/main" val="2240235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a:extLst>
              <a:ext uri="{FF2B5EF4-FFF2-40B4-BE49-F238E27FC236}">
                <a16:creationId xmlns:a16="http://schemas.microsoft.com/office/drawing/2014/main" id="{4A8560C9-7565-9E45-AA33-476E0711F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886200"/>
            <a:ext cx="5181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Rectangle 2">
            <a:extLst>
              <a:ext uri="{FF2B5EF4-FFF2-40B4-BE49-F238E27FC236}">
                <a16:creationId xmlns:a16="http://schemas.microsoft.com/office/drawing/2014/main" id="{F1C25239-9D13-F044-84AF-7EB07F3DDA1C}"/>
              </a:ext>
            </a:extLst>
          </p:cNvPr>
          <p:cNvSpPr>
            <a:spLocks noGrp="1" noChangeArrowheads="1"/>
          </p:cNvSpPr>
          <p:nvPr>
            <p:ph type="title"/>
          </p:nvPr>
        </p:nvSpPr>
        <p:spPr/>
        <p:txBody>
          <a:bodyPr/>
          <a:lstStyle/>
          <a:p>
            <a:pPr eaLnBrk="1" hangingPunct="1"/>
            <a:r>
              <a:rPr lang="en-US" altLang="zh-CN"/>
              <a:t>Magnetic Disk Technology</a:t>
            </a:r>
          </a:p>
        </p:txBody>
      </p:sp>
      <p:sp>
        <p:nvSpPr>
          <p:cNvPr id="36866" name="Rectangle 3">
            <a:extLst>
              <a:ext uri="{FF2B5EF4-FFF2-40B4-BE49-F238E27FC236}">
                <a16:creationId xmlns:a16="http://schemas.microsoft.com/office/drawing/2014/main" id="{6F956931-A083-2243-87E0-88E830DD3D59}"/>
              </a:ext>
            </a:extLst>
          </p:cNvPr>
          <p:cNvSpPr>
            <a:spLocks noGrp="1" noChangeArrowheads="1"/>
          </p:cNvSpPr>
          <p:nvPr>
            <p:ph type="body" idx="1"/>
          </p:nvPr>
        </p:nvSpPr>
        <p:spPr>
          <a:xfrm>
            <a:off x="457200" y="1600200"/>
            <a:ext cx="9144000" cy="5257800"/>
          </a:xfrm>
        </p:spPr>
        <p:txBody>
          <a:bodyPr/>
          <a:lstStyle/>
          <a:p>
            <a:pPr eaLnBrk="1" hangingPunct="1">
              <a:defRPr/>
            </a:pPr>
            <a:r>
              <a:rPr lang="en-US" altLang="zh-CN" dirty="0"/>
              <a:t>Between 2004 &amp; 2011, density doubles every two years</a:t>
            </a:r>
          </a:p>
          <a:p>
            <a:pPr marL="0" indent="0" eaLnBrk="1" hangingPunct="1">
              <a:buFontTx/>
              <a:buNone/>
              <a:defRPr/>
            </a:pPr>
            <a:r>
              <a:rPr lang="en-US" altLang="zh-CN" dirty="0"/>
              <a:t>  </a:t>
            </a:r>
            <a:r>
              <a:rPr lang="en-US" altLang="zh-CN" sz="1600" dirty="0"/>
              <a:t> </a:t>
            </a:r>
            <a:r>
              <a:rPr lang="en-US" altLang="zh-CN" dirty="0"/>
              <a:t>recently, less than 5% per year;</a:t>
            </a:r>
          </a:p>
          <a:p>
            <a:pPr eaLnBrk="1" hangingPunct="1">
              <a:defRPr/>
            </a:pPr>
            <a:r>
              <a:rPr lang="en-US" altLang="zh-CN" dirty="0"/>
              <a:t>8 to 10 times cheaper per bit than Flash</a:t>
            </a:r>
          </a:p>
          <a:p>
            <a:pPr eaLnBrk="1" hangingPunct="1">
              <a:buFontTx/>
              <a:buNone/>
              <a:defRPr/>
            </a:pPr>
            <a:r>
              <a:rPr lang="en-US" altLang="zh-CN" dirty="0"/>
              <a:t>	200 to 300 times cheaper per bit than DRAM</a:t>
            </a:r>
          </a:p>
          <a:p>
            <a:pPr eaLnBrk="1" hangingPunct="1">
              <a:buFontTx/>
              <a:buNone/>
              <a:defRPr/>
            </a:pPr>
            <a:endParaRPr lang="en-US" altLang="zh-CN" sz="2400" dirty="0"/>
          </a:p>
          <a:p>
            <a:pPr eaLnBrk="1" hangingPunct="1">
              <a:defRPr/>
            </a:pPr>
            <a:r>
              <a:rPr lang="en-US" altLang="zh-CN" dirty="0"/>
              <a:t>For server and warehouse scale storage</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dirty="0"/>
              <a:t>Summarize Performance</a:t>
            </a:r>
            <a:endParaRPr lang="en-CN" altLang="en-CN" dirty="0"/>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dirty="0" err="1"/>
              <a:t>SPECRatio</a:t>
            </a:r>
            <a:endParaRPr lang="en-US" altLang="zh-CN" dirty="0"/>
          </a:p>
          <a:p>
            <a:pPr eaLnBrk="1" hangingPunct="1">
              <a:buFontTx/>
              <a:buNone/>
            </a:pPr>
            <a:r>
              <a:rPr lang="en-US" altLang="zh-CN" dirty="0"/>
              <a:t>	normalize execution times to a reference computer by dividing the time on the reference computer by the time on the computer being rated</a:t>
            </a:r>
          </a:p>
          <a:p>
            <a:pPr eaLnBrk="1" hangingPunct="1">
              <a:buFontTx/>
              <a:buNone/>
            </a:pPr>
            <a:r>
              <a:rPr lang="en-US" altLang="zh-CN" dirty="0"/>
              <a:t>	</a:t>
            </a:r>
            <a:endParaRPr lang="en-US" altLang="zh-CN" b="1" dirty="0"/>
          </a:p>
        </p:txBody>
      </p:sp>
      <p:pic>
        <p:nvPicPr>
          <p:cNvPr id="3" name="Picture 2">
            <a:extLst>
              <a:ext uri="{FF2B5EF4-FFF2-40B4-BE49-F238E27FC236}">
                <a16:creationId xmlns:a16="http://schemas.microsoft.com/office/drawing/2014/main" id="{15057F30-A4F9-AD47-9CEC-4F885CC8D2A1}"/>
              </a:ext>
            </a:extLst>
          </p:cNvPr>
          <p:cNvPicPr>
            <a:picLocks noChangeAspect="1"/>
          </p:cNvPicPr>
          <p:nvPr/>
        </p:nvPicPr>
        <p:blipFill>
          <a:blip r:embed="rId3"/>
          <a:stretch>
            <a:fillRect/>
          </a:stretch>
        </p:blipFill>
        <p:spPr>
          <a:xfrm>
            <a:off x="838200" y="4343400"/>
            <a:ext cx="4089400" cy="1130300"/>
          </a:xfrm>
          <a:prstGeom prst="rect">
            <a:avLst/>
          </a:prstGeom>
        </p:spPr>
      </p:pic>
    </p:spTree>
    <p:extLst>
      <p:ext uri="{BB962C8B-B14F-4D97-AF65-F5344CB8AC3E}">
        <p14:creationId xmlns:p14="http://schemas.microsoft.com/office/powerpoint/2010/main" val="32374495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dirty="0"/>
              <a:t>Summarize Performance</a:t>
            </a:r>
            <a:endParaRPr lang="en-CN" altLang="en-CN" dirty="0"/>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dirty="0" err="1"/>
              <a:t>SPECRatio</a:t>
            </a:r>
            <a:endParaRPr lang="en-US" altLang="zh-CN" dirty="0"/>
          </a:p>
          <a:p>
            <a:pPr eaLnBrk="1" hangingPunct="1">
              <a:buFontTx/>
              <a:buNone/>
            </a:pPr>
            <a:r>
              <a:rPr lang="en-US" altLang="zh-CN" dirty="0"/>
              <a:t>	normalize execution times to a reference computer by dividing the time on the reference computer by the time on the computer being rated</a:t>
            </a:r>
          </a:p>
          <a:p>
            <a:pPr eaLnBrk="1" hangingPunct="1">
              <a:buFontTx/>
              <a:buNone/>
            </a:pPr>
            <a:r>
              <a:rPr lang="en-US" altLang="zh-CN" dirty="0"/>
              <a:t>	</a:t>
            </a:r>
            <a:endParaRPr lang="en-US" altLang="zh-CN" b="1" dirty="0"/>
          </a:p>
        </p:txBody>
      </p:sp>
      <p:pic>
        <p:nvPicPr>
          <p:cNvPr id="2" name="Picture 1">
            <a:extLst>
              <a:ext uri="{FF2B5EF4-FFF2-40B4-BE49-F238E27FC236}">
                <a16:creationId xmlns:a16="http://schemas.microsoft.com/office/drawing/2014/main" id="{D4FCA394-1FD9-2B40-912D-7926F4250027}"/>
              </a:ext>
            </a:extLst>
          </p:cNvPr>
          <p:cNvPicPr>
            <a:picLocks noChangeAspect="1"/>
          </p:cNvPicPr>
          <p:nvPr/>
        </p:nvPicPr>
        <p:blipFill>
          <a:blip r:embed="rId3"/>
          <a:stretch>
            <a:fillRect/>
          </a:stretch>
        </p:blipFill>
        <p:spPr>
          <a:xfrm>
            <a:off x="914400" y="4419600"/>
            <a:ext cx="5137150" cy="1474627"/>
          </a:xfrm>
          <a:prstGeom prst="rect">
            <a:avLst/>
          </a:prstGeom>
        </p:spPr>
      </p:pic>
      <p:pic>
        <p:nvPicPr>
          <p:cNvPr id="4" name="Picture 3">
            <a:extLst>
              <a:ext uri="{FF2B5EF4-FFF2-40B4-BE49-F238E27FC236}">
                <a16:creationId xmlns:a16="http://schemas.microsoft.com/office/drawing/2014/main" id="{EDC20269-1D7B-C24B-A2D0-6CC9FDDF7B4B}"/>
              </a:ext>
            </a:extLst>
          </p:cNvPr>
          <p:cNvPicPr>
            <a:picLocks noChangeAspect="1"/>
          </p:cNvPicPr>
          <p:nvPr/>
        </p:nvPicPr>
        <p:blipFill>
          <a:blip r:embed="rId4"/>
          <a:stretch>
            <a:fillRect/>
          </a:stretch>
        </p:blipFill>
        <p:spPr>
          <a:xfrm>
            <a:off x="1460500" y="5936478"/>
            <a:ext cx="4102100" cy="758170"/>
          </a:xfrm>
          <a:prstGeom prst="rect">
            <a:avLst/>
          </a:prstGeom>
        </p:spPr>
      </p:pic>
      <p:sp>
        <p:nvSpPr>
          <p:cNvPr id="7" name="Rectangle 2">
            <a:extLst>
              <a:ext uri="{FF2B5EF4-FFF2-40B4-BE49-F238E27FC236}">
                <a16:creationId xmlns:a16="http://schemas.microsoft.com/office/drawing/2014/main" id="{3ABFF809-9B70-9C46-8ED0-99CAC4A50BC6}"/>
              </a:ext>
            </a:extLst>
          </p:cNvPr>
          <p:cNvSpPr txBox="1">
            <a:spLocks noChangeArrowheads="1"/>
          </p:cNvSpPr>
          <p:nvPr/>
        </p:nvSpPr>
        <p:spPr bwMode="auto">
          <a:xfrm>
            <a:off x="6172200" y="4191000"/>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sz="2400" kern="0" dirty="0">
                <a:solidFill>
                  <a:srgbClr val="00B0F0"/>
                </a:solidFill>
              </a:rPr>
              <a:t>Computer</a:t>
            </a:r>
            <a:r>
              <a:rPr lang="zh-CN" altLang="en-US" sz="2400" kern="0" dirty="0">
                <a:solidFill>
                  <a:srgbClr val="00B0F0"/>
                </a:solidFill>
              </a:rPr>
              <a:t> </a:t>
            </a:r>
            <a:r>
              <a:rPr lang="en-US" altLang="zh-CN" sz="2400" kern="0" dirty="0">
                <a:solidFill>
                  <a:srgbClr val="00B0F0"/>
                </a:solidFill>
              </a:rPr>
              <a:t>A </a:t>
            </a:r>
          </a:p>
          <a:p>
            <a:pPr algn="l" eaLnBrk="1" hangingPunct="1"/>
            <a:r>
              <a:rPr lang="en-US" altLang="zh-CN" sz="2400" kern="0" dirty="0">
                <a:solidFill>
                  <a:srgbClr val="00B0F0"/>
                </a:solidFill>
              </a:rPr>
              <a:t>is 1.25 times </a:t>
            </a:r>
          </a:p>
          <a:p>
            <a:pPr algn="l" eaLnBrk="1" hangingPunct="1"/>
            <a:r>
              <a:rPr lang="en-US" altLang="zh-CN" sz="2400" kern="0" dirty="0">
                <a:solidFill>
                  <a:srgbClr val="00B0F0"/>
                </a:solidFill>
              </a:rPr>
              <a:t>as fast as Computer B </a:t>
            </a:r>
          </a:p>
        </p:txBody>
      </p:sp>
    </p:spTree>
    <p:extLst>
      <p:ext uri="{BB962C8B-B14F-4D97-AF65-F5344CB8AC3E}">
        <p14:creationId xmlns:p14="http://schemas.microsoft.com/office/powerpoint/2010/main" val="17594205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52848-63C3-AA4C-9F3D-14F96490E75E}"/>
              </a:ext>
            </a:extLst>
          </p:cNvPr>
          <p:cNvPicPr>
            <a:picLocks noChangeAspect="1"/>
          </p:cNvPicPr>
          <p:nvPr/>
        </p:nvPicPr>
        <p:blipFill>
          <a:blip r:embed="rId2"/>
          <a:stretch>
            <a:fillRect/>
          </a:stretch>
        </p:blipFill>
        <p:spPr>
          <a:xfrm>
            <a:off x="921538" y="4191000"/>
            <a:ext cx="6850862" cy="2692479"/>
          </a:xfrm>
          <a:prstGeom prst="rect">
            <a:avLst/>
          </a:prstGeom>
        </p:spPr>
      </p:pic>
      <p:pic>
        <p:nvPicPr>
          <p:cNvPr id="4" name="Picture 3">
            <a:extLst>
              <a:ext uri="{FF2B5EF4-FFF2-40B4-BE49-F238E27FC236}">
                <a16:creationId xmlns:a16="http://schemas.microsoft.com/office/drawing/2014/main" id="{6D838277-3F9B-B443-872C-E765C233D24A}"/>
              </a:ext>
            </a:extLst>
          </p:cNvPr>
          <p:cNvPicPr>
            <a:picLocks noChangeAspect="1"/>
          </p:cNvPicPr>
          <p:nvPr/>
        </p:nvPicPr>
        <p:blipFill>
          <a:blip r:embed="rId3"/>
          <a:stretch>
            <a:fillRect/>
          </a:stretch>
        </p:blipFill>
        <p:spPr>
          <a:xfrm>
            <a:off x="914400" y="2590800"/>
            <a:ext cx="4191000" cy="1025831"/>
          </a:xfrm>
          <a:prstGeom prst="rect">
            <a:avLst/>
          </a:prstGeom>
        </p:spPr>
      </p:pic>
      <p:sp>
        <p:nvSpPr>
          <p:cNvPr id="2" name="Title 1">
            <a:extLst>
              <a:ext uri="{FF2B5EF4-FFF2-40B4-BE49-F238E27FC236}">
                <a16:creationId xmlns:a16="http://schemas.microsoft.com/office/drawing/2014/main" id="{E20D754B-D00B-A045-B6F9-CE4CEE92D1E8}"/>
              </a:ext>
            </a:extLst>
          </p:cNvPr>
          <p:cNvSpPr>
            <a:spLocks noGrp="1"/>
          </p:cNvSpPr>
          <p:nvPr>
            <p:ph type="title"/>
          </p:nvPr>
        </p:nvSpPr>
        <p:spPr/>
        <p:txBody>
          <a:bodyPr/>
          <a:lstStyle/>
          <a:p>
            <a:r>
              <a:rPr lang="en-CN" dirty="0"/>
              <a:t>Compare Performance</a:t>
            </a:r>
          </a:p>
        </p:txBody>
      </p:sp>
      <p:sp>
        <p:nvSpPr>
          <p:cNvPr id="3" name="Content Placeholder 2">
            <a:extLst>
              <a:ext uri="{FF2B5EF4-FFF2-40B4-BE49-F238E27FC236}">
                <a16:creationId xmlns:a16="http://schemas.microsoft.com/office/drawing/2014/main" id="{2F0405A4-EABE-1B4D-B2ED-09D16FA3DCA4}"/>
              </a:ext>
            </a:extLst>
          </p:cNvPr>
          <p:cNvSpPr>
            <a:spLocks noGrp="1"/>
          </p:cNvSpPr>
          <p:nvPr>
            <p:ph idx="1"/>
          </p:nvPr>
        </p:nvSpPr>
        <p:spPr>
          <a:xfrm>
            <a:off x="457200" y="1600200"/>
            <a:ext cx="8915400" cy="5257800"/>
          </a:xfrm>
        </p:spPr>
        <p:txBody>
          <a:bodyPr/>
          <a:lstStyle/>
          <a:p>
            <a:r>
              <a:rPr lang="en-US" dirty="0"/>
              <a:t>Use geometric mean of samples (i.e., program </a:t>
            </a:r>
            <a:r>
              <a:rPr lang="en-US" dirty="0" err="1"/>
              <a:t>SPECRatio</a:t>
            </a:r>
            <a:r>
              <a:rPr lang="en-US" dirty="0"/>
              <a:t>)</a:t>
            </a:r>
          </a:p>
          <a:p>
            <a:pPr marL="0" indent="0">
              <a:buNone/>
            </a:pPr>
            <a:endParaRPr lang="en-US" dirty="0"/>
          </a:p>
          <a:p>
            <a:pPr marL="0" indent="0">
              <a:buNone/>
            </a:pPr>
            <a:endParaRPr lang="en-US" sz="2000" dirty="0"/>
          </a:p>
          <a:p>
            <a:r>
              <a:rPr lang="en-US" dirty="0"/>
              <a:t>Compare performance of two computers</a:t>
            </a:r>
          </a:p>
          <a:p>
            <a:endParaRPr lang="en-US" dirty="0"/>
          </a:p>
          <a:p>
            <a:endParaRPr lang="en-US" dirty="0"/>
          </a:p>
        </p:txBody>
      </p:sp>
    </p:spTree>
    <p:extLst>
      <p:ext uri="{BB962C8B-B14F-4D97-AF65-F5344CB8AC3E}">
        <p14:creationId xmlns:p14="http://schemas.microsoft.com/office/powerpoint/2010/main" val="16355538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52848-63C3-AA4C-9F3D-14F96490E75E}"/>
              </a:ext>
            </a:extLst>
          </p:cNvPr>
          <p:cNvPicPr>
            <a:picLocks noChangeAspect="1"/>
          </p:cNvPicPr>
          <p:nvPr/>
        </p:nvPicPr>
        <p:blipFill>
          <a:blip r:embed="rId2"/>
          <a:stretch>
            <a:fillRect/>
          </a:stretch>
        </p:blipFill>
        <p:spPr>
          <a:xfrm>
            <a:off x="921538" y="4191000"/>
            <a:ext cx="6850862" cy="2692479"/>
          </a:xfrm>
          <a:prstGeom prst="rect">
            <a:avLst/>
          </a:prstGeom>
        </p:spPr>
      </p:pic>
      <p:pic>
        <p:nvPicPr>
          <p:cNvPr id="4" name="Picture 3">
            <a:extLst>
              <a:ext uri="{FF2B5EF4-FFF2-40B4-BE49-F238E27FC236}">
                <a16:creationId xmlns:a16="http://schemas.microsoft.com/office/drawing/2014/main" id="{6D838277-3F9B-B443-872C-E765C233D24A}"/>
              </a:ext>
            </a:extLst>
          </p:cNvPr>
          <p:cNvPicPr>
            <a:picLocks noChangeAspect="1"/>
          </p:cNvPicPr>
          <p:nvPr/>
        </p:nvPicPr>
        <p:blipFill>
          <a:blip r:embed="rId3"/>
          <a:stretch>
            <a:fillRect/>
          </a:stretch>
        </p:blipFill>
        <p:spPr>
          <a:xfrm>
            <a:off x="914400" y="2590800"/>
            <a:ext cx="4191000" cy="1025831"/>
          </a:xfrm>
          <a:prstGeom prst="rect">
            <a:avLst/>
          </a:prstGeom>
        </p:spPr>
      </p:pic>
      <p:sp>
        <p:nvSpPr>
          <p:cNvPr id="2" name="Title 1">
            <a:extLst>
              <a:ext uri="{FF2B5EF4-FFF2-40B4-BE49-F238E27FC236}">
                <a16:creationId xmlns:a16="http://schemas.microsoft.com/office/drawing/2014/main" id="{E20D754B-D00B-A045-B6F9-CE4CEE92D1E8}"/>
              </a:ext>
            </a:extLst>
          </p:cNvPr>
          <p:cNvSpPr>
            <a:spLocks noGrp="1"/>
          </p:cNvSpPr>
          <p:nvPr>
            <p:ph type="title"/>
          </p:nvPr>
        </p:nvSpPr>
        <p:spPr/>
        <p:txBody>
          <a:bodyPr/>
          <a:lstStyle/>
          <a:p>
            <a:r>
              <a:rPr lang="en-CN" dirty="0"/>
              <a:t>Compare Performance</a:t>
            </a:r>
          </a:p>
        </p:txBody>
      </p:sp>
      <p:sp>
        <p:nvSpPr>
          <p:cNvPr id="6" name="Rectangle 2">
            <a:extLst>
              <a:ext uri="{FF2B5EF4-FFF2-40B4-BE49-F238E27FC236}">
                <a16:creationId xmlns:a16="http://schemas.microsoft.com/office/drawing/2014/main" id="{D3660FE1-2B35-594E-9B73-352C3FC92FC1}"/>
              </a:ext>
            </a:extLst>
          </p:cNvPr>
          <p:cNvSpPr txBox="1">
            <a:spLocks noChangeArrowheads="1"/>
          </p:cNvSpPr>
          <p:nvPr/>
        </p:nvSpPr>
        <p:spPr bwMode="auto">
          <a:xfrm>
            <a:off x="6172200" y="4343400"/>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eaLnBrk="1" hangingPunct="1"/>
            <a:r>
              <a:rPr lang="en-US" altLang="zh-CN" sz="2400" kern="0" dirty="0">
                <a:solidFill>
                  <a:srgbClr val="00B0F0"/>
                </a:solidFill>
              </a:rPr>
              <a:t>reference computer is irrelevant</a:t>
            </a:r>
          </a:p>
        </p:txBody>
      </p:sp>
      <p:sp>
        <p:nvSpPr>
          <p:cNvPr id="7" name="Oval 6">
            <a:extLst>
              <a:ext uri="{FF2B5EF4-FFF2-40B4-BE49-F238E27FC236}">
                <a16:creationId xmlns:a16="http://schemas.microsoft.com/office/drawing/2014/main" id="{8CA2AF4E-E2C8-7447-812E-E0DC75BE1B2C}"/>
              </a:ext>
            </a:extLst>
          </p:cNvPr>
          <p:cNvSpPr/>
          <p:nvPr/>
        </p:nvSpPr>
        <p:spPr>
          <a:xfrm>
            <a:off x="5791199" y="5791200"/>
            <a:ext cx="2286001" cy="1045516"/>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 name="Content Placeholder 2">
            <a:extLst>
              <a:ext uri="{FF2B5EF4-FFF2-40B4-BE49-F238E27FC236}">
                <a16:creationId xmlns:a16="http://schemas.microsoft.com/office/drawing/2014/main" id="{2F0405A4-EABE-1B4D-B2ED-09D16FA3DCA4}"/>
              </a:ext>
            </a:extLst>
          </p:cNvPr>
          <p:cNvSpPr>
            <a:spLocks noGrp="1"/>
          </p:cNvSpPr>
          <p:nvPr>
            <p:ph idx="1"/>
          </p:nvPr>
        </p:nvSpPr>
        <p:spPr>
          <a:xfrm>
            <a:off x="457200" y="1600200"/>
            <a:ext cx="8915400" cy="5257800"/>
          </a:xfrm>
        </p:spPr>
        <p:txBody>
          <a:bodyPr/>
          <a:lstStyle/>
          <a:p>
            <a:r>
              <a:rPr lang="en-US" dirty="0"/>
              <a:t>Use geometric mean of samples (i.e., program </a:t>
            </a:r>
            <a:r>
              <a:rPr lang="en-US" dirty="0" err="1"/>
              <a:t>SPECRatio</a:t>
            </a:r>
            <a:r>
              <a:rPr lang="en-US" dirty="0"/>
              <a:t>)</a:t>
            </a:r>
          </a:p>
          <a:p>
            <a:pPr marL="0" indent="0">
              <a:buNone/>
            </a:pPr>
            <a:endParaRPr lang="en-US" dirty="0"/>
          </a:p>
          <a:p>
            <a:pPr marL="0" indent="0">
              <a:buNone/>
            </a:pPr>
            <a:endParaRPr lang="en-US" sz="2000" dirty="0"/>
          </a:p>
          <a:p>
            <a:r>
              <a:rPr lang="en-US" dirty="0"/>
              <a:t>Compare performance of two computers</a:t>
            </a:r>
          </a:p>
          <a:p>
            <a:endParaRPr lang="en-US" dirty="0"/>
          </a:p>
          <a:p>
            <a:endParaRPr lang="en-US" dirty="0"/>
          </a:p>
        </p:txBody>
      </p:sp>
    </p:spTree>
    <p:extLst>
      <p:ext uri="{BB962C8B-B14F-4D97-AF65-F5344CB8AC3E}">
        <p14:creationId xmlns:p14="http://schemas.microsoft.com/office/powerpoint/2010/main" val="610814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a:extLst>
              <a:ext uri="{FF2B5EF4-FFF2-40B4-BE49-F238E27FC236}">
                <a16:creationId xmlns:a16="http://schemas.microsoft.com/office/drawing/2014/main" id="{C12C3882-C98C-204F-84EE-D3092716CED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Finally,</a:t>
            </a:r>
            <a:b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quantitative principles</a:t>
            </a:r>
            <a:b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of computer design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a:extLst>
              <a:ext uri="{FF2B5EF4-FFF2-40B4-BE49-F238E27FC236}">
                <a16:creationId xmlns:a16="http://schemas.microsoft.com/office/drawing/2014/main" id="{7C2F73C8-F82A-614E-91B1-69C007A14878}"/>
              </a:ext>
            </a:extLst>
          </p:cNvPr>
          <p:cNvSpPr>
            <a:spLocks noGrp="1" noChangeArrowheads="1"/>
          </p:cNvSpPr>
          <p:nvPr>
            <p:ph type="title"/>
          </p:nvPr>
        </p:nvSpPr>
        <p:spPr/>
        <p:txBody>
          <a:bodyPr/>
          <a:lstStyle/>
          <a:p>
            <a:pPr eaLnBrk="1" hangingPunct="1"/>
            <a:r>
              <a:rPr lang="en-US" altLang="zh-CN"/>
              <a:t>Quantitative Principles</a:t>
            </a:r>
          </a:p>
        </p:txBody>
      </p:sp>
      <p:sp>
        <p:nvSpPr>
          <p:cNvPr id="173058" name="Rectangle 3">
            <a:extLst>
              <a:ext uri="{FF2B5EF4-FFF2-40B4-BE49-F238E27FC236}">
                <a16:creationId xmlns:a16="http://schemas.microsoft.com/office/drawing/2014/main" id="{E5F7413C-6817-F94E-9D08-AAA82C486FB8}"/>
              </a:ext>
            </a:extLst>
          </p:cNvPr>
          <p:cNvSpPr>
            <a:spLocks noGrp="1" noChangeArrowheads="1"/>
          </p:cNvSpPr>
          <p:nvPr>
            <p:ph type="body" idx="1"/>
          </p:nvPr>
        </p:nvSpPr>
        <p:spPr/>
        <p:txBody>
          <a:bodyPr/>
          <a:lstStyle/>
          <a:p>
            <a:pPr eaLnBrk="1" hangingPunct="1"/>
            <a:r>
              <a:rPr lang="en-US" altLang="zh-CN" b="1" dirty="0"/>
              <a:t>Parallelism</a:t>
            </a:r>
          </a:p>
          <a:p>
            <a:pPr eaLnBrk="1" hangingPunct="1"/>
            <a:endParaRPr lang="en-US" altLang="zh-CN" dirty="0"/>
          </a:p>
          <a:p>
            <a:pPr eaLnBrk="1" hangingPunct="1"/>
            <a:r>
              <a:rPr lang="en-US" altLang="zh-CN" b="1" dirty="0"/>
              <a:t>Locality</a:t>
            </a:r>
          </a:p>
          <a:p>
            <a:pPr eaLnBrk="1" hangingPunct="1">
              <a:buFontTx/>
              <a:buNone/>
            </a:pPr>
            <a:r>
              <a:rPr lang="en-US" altLang="zh-CN" dirty="0"/>
              <a:t>	</a:t>
            </a:r>
            <a:r>
              <a:rPr lang="en-US" altLang="zh-CN" b="1" dirty="0"/>
              <a:t>temporal locality:</a:t>
            </a:r>
            <a:r>
              <a:rPr lang="en-US" altLang="zh-CN" dirty="0"/>
              <a:t> recently accessed items are likely to be accessed in the near future;</a:t>
            </a:r>
          </a:p>
          <a:p>
            <a:pPr eaLnBrk="1" hangingPunct="1">
              <a:buFontTx/>
              <a:buNone/>
            </a:pPr>
            <a:r>
              <a:rPr lang="en-US" altLang="zh-CN" dirty="0"/>
              <a:t>	</a:t>
            </a:r>
            <a:r>
              <a:rPr lang="en-US" altLang="zh-CN" b="1" dirty="0"/>
              <a:t>spatial locality:</a:t>
            </a:r>
            <a:r>
              <a:rPr lang="en-US" altLang="zh-CN" dirty="0"/>
              <a:t> items whose addresses are near one another tend to be referenced close together in time</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E835-63BC-E0B1-BDC9-C82675E8D1C2}"/>
              </a:ext>
            </a:extLst>
          </p:cNvPr>
          <p:cNvSpPr>
            <a:spLocks noGrp="1"/>
          </p:cNvSpPr>
          <p:nvPr>
            <p:ph type="title"/>
          </p:nvPr>
        </p:nvSpPr>
        <p:spPr/>
        <p:txBody>
          <a:bodyPr/>
          <a:lstStyle/>
          <a:p>
            <a:r>
              <a:rPr lang="en-US" dirty="0"/>
              <a:t>D</a:t>
            </a:r>
            <a:r>
              <a:rPr lang="en-CN" dirty="0"/>
              <a:t>ata Locality</a:t>
            </a:r>
          </a:p>
        </p:txBody>
      </p:sp>
      <p:sp>
        <p:nvSpPr>
          <p:cNvPr id="3" name="Content Placeholder 2">
            <a:extLst>
              <a:ext uri="{FF2B5EF4-FFF2-40B4-BE49-F238E27FC236}">
                <a16:creationId xmlns:a16="http://schemas.microsoft.com/office/drawing/2014/main" id="{55A4446C-A398-D58B-0035-8322C3315213}"/>
              </a:ext>
            </a:extLst>
          </p:cNvPr>
          <p:cNvSpPr>
            <a:spLocks noGrp="1"/>
          </p:cNvSpPr>
          <p:nvPr>
            <p:ph idx="1"/>
          </p:nvPr>
        </p:nvSpPr>
        <p:spPr/>
        <p:txBody>
          <a:bodyPr/>
          <a:lstStyle/>
          <a:p>
            <a:pPr marL="0" indent="0">
              <a:buNone/>
            </a:pPr>
            <a:r>
              <a:rPr lang="en-US" dirty="0"/>
              <a:t>s</a:t>
            </a:r>
            <a:r>
              <a:rPr lang="en-CN" dirty="0"/>
              <a:t>um=0;</a:t>
            </a:r>
            <a:r>
              <a:rPr lang="en-CN" sz="3200" dirty="0"/>
              <a:t>    </a:t>
            </a:r>
          </a:p>
          <a:p>
            <a:pPr marL="0" indent="0">
              <a:buNone/>
            </a:pPr>
            <a:r>
              <a:rPr lang="en-US" dirty="0"/>
              <a:t>f</a:t>
            </a:r>
            <a:r>
              <a:rPr lang="en-CN" dirty="0"/>
              <a:t>or(i=0; i&lt;n; i++)</a:t>
            </a:r>
            <a:endParaRPr lang="en-CN" sz="3200" dirty="0"/>
          </a:p>
          <a:p>
            <a:pPr marL="0" indent="0">
              <a:buNone/>
            </a:pPr>
            <a:r>
              <a:rPr lang="en-CN" sz="3200" dirty="0"/>
              <a:t>    sum+=a[i];</a:t>
            </a:r>
          </a:p>
          <a:p>
            <a:pPr marL="0" indent="0">
              <a:buNone/>
            </a:pPr>
            <a:r>
              <a:rPr lang="en-US" dirty="0"/>
              <a:t>r</a:t>
            </a:r>
            <a:r>
              <a:rPr lang="en-CN" dirty="0"/>
              <a:t>eturn sum</a:t>
            </a:r>
            <a:r>
              <a:rPr lang="en-CN" sz="3200" dirty="0"/>
              <a:t>;</a:t>
            </a:r>
            <a:endParaRPr lang="en-US" sz="3200" dirty="0"/>
          </a:p>
          <a:p>
            <a:pPr marL="0" indent="0">
              <a:buNone/>
            </a:pPr>
            <a:endParaRPr lang="en-US" dirty="0"/>
          </a:p>
        </p:txBody>
      </p:sp>
    </p:spTree>
    <p:extLst>
      <p:ext uri="{BB962C8B-B14F-4D97-AF65-F5344CB8AC3E}">
        <p14:creationId xmlns:p14="http://schemas.microsoft.com/office/powerpoint/2010/main" val="19330394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E835-63BC-E0B1-BDC9-C82675E8D1C2}"/>
              </a:ext>
            </a:extLst>
          </p:cNvPr>
          <p:cNvSpPr>
            <a:spLocks noGrp="1"/>
          </p:cNvSpPr>
          <p:nvPr>
            <p:ph type="title"/>
          </p:nvPr>
        </p:nvSpPr>
        <p:spPr/>
        <p:txBody>
          <a:bodyPr/>
          <a:lstStyle/>
          <a:p>
            <a:r>
              <a:rPr lang="en-US" dirty="0"/>
              <a:t>D</a:t>
            </a:r>
            <a:r>
              <a:rPr lang="en-CN" dirty="0"/>
              <a:t>ata Locality</a:t>
            </a:r>
          </a:p>
        </p:txBody>
      </p:sp>
      <p:sp>
        <p:nvSpPr>
          <p:cNvPr id="3" name="Content Placeholder 2">
            <a:extLst>
              <a:ext uri="{FF2B5EF4-FFF2-40B4-BE49-F238E27FC236}">
                <a16:creationId xmlns:a16="http://schemas.microsoft.com/office/drawing/2014/main" id="{55A4446C-A398-D58B-0035-8322C3315213}"/>
              </a:ext>
            </a:extLst>
          </p:cNvPr>
          <p:cNvSpPr>
            <a:spLocks noGrp="1"/>
          </p:cNvSpPr>
          <p:nvPr>
            <p:ph idx="1"/>
          </p:nvPr>
        </p:nvSpPr>
        <p:spPr/>
        <p:txBody>
          <a:bodyPr/>
          <a:lstStyle/>
          <a:p>
            <a:pPr marL="0" indent="0">
              <a:buNone/>
            </a:pPr>
            <a:r>
              <a:rPr lang="en-US" dirty="0"/>
              <a:t>s</a:t>
            </a:r>
            <a:r>
              <a:rPr lang="en-CN" dirty="0"/>
              <a:t>um=0;</a:t>
            </a:r>
            <a:r>
              <a:rPr lang="en-CN" sz="3200" dirty="0"/>
              <a:t>    </a:t>
            </a:r>
          </a:p>
          <a:p>
            <a:pPr marL="0" indent="0">
              <a:buNone/>
            </a:pPr>
            <a:r>
              <a:rPr lang="en-US" dirty="0"/>
              <a:t>f</a:t>
            </a:r>
            <a:r>
              <a:rPr lang="en-CN" dirty="0"/>
              <a:t>or(i=0; i&lt;n; i++)</a:t>
            </a:r>
            <a:endParaRPr lang="en-CN" sz="3200" dirty="0"/>
          </a:p>
          <a:p>
            <a:pPr marL="0" indent="0">
              <a:buNone/>
            </a:pPr>
            <a:r>
              <a:rPr lang="en-CN" sz="3200" dirty="0"/>
              <a:t>    sum+=a[i];</a:t>
            </a:r>
          </a:p>
          <a:p>
            <a:pPr marL="0" indent="0">
              <a:buNone/>
            </a:pPr>
            <a:r>
              <a:rPr lang="en-US" dirty="0"/>
              <a:t>r</a:t>
            </a:r>
            <a:r>
              <a:rPr lang="en-CN" dirty="0"/>
              <a:t>eturn sum</a:t>
            </a:r>
            <a:r>
              <a:rPr lang="en-CN" sz="3200" dirty="0"/>
              <a:t>;</a:t>
            </a:r>
            <a:endParaRPr lang="en-US" sz="3200" dirty="0"/>
          </a:p>
          <a:p>
            <a:pPr marL="0" indent="0">
              <a:buNone/>
            </a:pPr>
            <a:endParaRPr lang="en-US" dirty="0"/>
          </a:p>
          <a:p>
            <a:r>
              <a:rPr lang="en-US" dirty="0"/>
              <a:t>T</a:t>
            </a:r>
            <a:r>
              <a:rPr lang="en-CN" dirty="0"/>
              <a:t>emporal locality: sum</a:t>
            </a:r>
          </a:p>
          <a:p>
            <a:r>
              <a:rPr lang="en-US" dirty="0"/>
              <a:t>S</a:t>
            </a:r>
            <a:r>
              <a:rPr lang="en-CN" dirty="0"/>
              <a:t>patial locality: a[i]</a:t>
            </a:r>
          </a:p>
        </p:txBody>
      </p:sp>
    </p:spTree>
    <p:extLst>
      <p:ext uri="{BB962C8B-B14F-4D97-AF65-F5344CB8AC3E}">
        <p14:creationId xmlns:p14="http://schemas.microsoft.com/office/powerpoint/2010/main" val="19841950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E835-63BC-E0B1-BDC9-C82675E8D1C2}"/>
              </a:ext>
            </a:extLst>
          </p:cNvPr>
          <p:cNvSpPr>
            <a:spLocks noGrp="1"/>
          </p:cNvSpPr>
          <p:nvPr>
            <p:ph type="title"/>
          </p:nvPr>
        </p:nvSpPr>
        <p:spPr/>
        <p:txBody>
          <a:bodyPr/>
          <a:lstStyle/>
          <a:p>
            <a:r>
              <a:rPr lang="en-US" dirty="0"/>
              <a:t>Instruction </a:t>
            </a:r>
            <a:r>
              <a:rPr lang="en-CN" dirty="0"/>
              <a:t>Locality</a:t>
            </a:r>
          </a:p>
        </p:txBody>
      </p:sp>
      <p:sp>
        <p:nvSpPr>
          <p:cNvPr id="3" name="Content Placeholder 2">
            <a:extLst>
              <a:ext uri="{FF2B5EF4-FFF2-40B4-BE49-F238E27FC236}">
                <a16:creationId xmlns:a16="http://schemas.microsoft.com/office/drawing/2014/main" id="{55A4446C-A398-D58B-0035-8322C3315213}"/>
              </a:ext>
            </a:extLst>
          </p:cNvPr>
          <p:cNvSpPr>
            <a:spLocks noGrp="1"/>
          </p:cNvSpPr>
          <p:nvPr>
            <p:ph idx="1"/>
          </p:nvPr>
        </p:nvSpPr>
        <p:spPr/>
        <p:txBody>
          <a:bodyPr/>
          <a:lstStyle/>
          <a:p>
            <a:pPr marL="0" indent="0">
              <a:buNone/>
            </a:pPr>
            <a:r>
              <a:rPr lang="en-US" dirty="0"/>
              <a:t>s</a:t>
            </a:r>
            <a:r>
              <a:rPr lang="en-CN" dirty="0"/>
              <a:t>um=0;</a:t>
            </a:r>
            <a:r>
              <a:rPr lang="en-CN" sz="3200" dirty="0"/>
              <a:t>    </a:t>
            </a:r>
          </a:p>
          <a:p>
            <a:pPr marL="0" indent="0">
              <a:buNone/>
            </a:pPr>
            <a:r>
              <a:rPr lang="en-US" dirty="0"/>
              <a:t>f</a:t>
            </a:r>
            <a:r>
              <a:rPr lang="en-CN" dirty="0"/>
              <a:t>or(i=0; i&lt;n; i++)</a:t>
            </a:r>
            <a:endParaRPr lang="en-CN" sz="3200" dirty="0"/>
          </a:p>
          <a:p>
            <a:pPr marL="0" indent="0">
              <a:buNone/>
            </a:pPr>
            <a:r>
              <a:rPr lang="en-CN" sz="3200" dirty="0"/>
              <a:t>    sum+=a[i];</a:t>
            </a:r>
          </a:p>
          <a:p>
            <a:pPr marL="0" indent="0">
              <a:buNone/>
            </a:pPr>
            <a:r>
              <a:rPr lang="en-US" dirty="0"/>
              <a:t>r</a:t>
            </a:r>
            <a:r>
              <a:rPr lang="en-CN" dirty="0"/>
              <a:t>eturn sum</a:t>
            </a:r>
            <a:r>
              <a:rPr lang="en-CN" sz="3200" dirty="0"/>
              <a:t>;</a:t>
            </a:r>
            <a:endParaRPr lang="en-US" sz="3200" dirty="0"/>
          </a:p>
          <a:p>
            <a:pPr marL="0" indent="0">
              <a:buNone/>
            </a:pPr>
            <a:endParaRPr lang="en-US" dirty="0"/>
          </a:p>
        </p:txBody>
      </p:sp>
    </p:spTree>
    <p:extLst>
      <p:ext uri="{BB962C8B-B14F-4D97-AF65-F5344CB8AC3E}">
        <p14:creationId xmlns:p14="http://schemas.microsoft.com/office/powerpoint/2010/main" val="35520107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E835-63BC-E0B1-BDC9-C82675E8D1C2}"/>
              </a:ext>
            </a:extLst>
          </p:cNvPr>
          <p:cNvSpPr>
            <a:spLocks noGrp="1"/>
          </p:cNvSpPr>
          <p:nvPr>
            <p:ph type="title"/>
          </p:nvPr>
        </p:nvSpPr>
        <p:spPr/>
        <p:txBody>
          <a:bodyPr/>
          <a:lstStyle/>
          <a:p>
            <a:r>
              <a:rPr lang="en-US" dirty="0"/>
              <a:t>Instruction </a:t>
            </a:r>
            <a:r>
              <a:rPr lang="en-CN" dirty="0"/>
              <a:t>Locality</a:t>
            </a:r>
          </a:p>
        </p:txBody>
      </p:sp>
      <p:sp>
        <p:nvSpPr>
          <p:cNvPr id="3" name="Content Placeholder 2">
            <a:extLst>
              <a:ext uri="{FF2B5EF4-FFF2-40B4-BE49-F238E27FC236}">
                <a16:creationId xmlns:a16="http://schemas.microsoft.com/office/drawing/2014/main" id="{55A4446C-A398-D58B-0035-8322C3315213}"/>
              </a:ext>
            </a:extLst>
          </p:cNvPr>
          <p:cNvSpPr>
            <a:spLocks noGrp="1"/>
          </p:cNvSpPr>
          <p:nvPr>
            <p:ph idx="1"/>
          </p:nvPr>
        </p:nvSpPr>
        <p:spPr/>
        <p:txBody>
          <a:bodyPr/>
          <a:lstStyle/>
          <a:p>
            <a:pPr marL="0" indent="0">
              <a:buNone/>
            </a:pPr>
            <a:r>
              <a:rPr lang="en-US" dirty="0"/>
              <a:t>s</a:t>
            </a:r>
            <a:r>
              <a:rPr lang="en-CN" dirty="0"/>
              <a:t>um=0;</a:t>
            </a:r>
            <a:r>
              <a:rPr lang="en-CN" sz="3200" dirty="0"/>
              <a:t>    </a:t>
            </a:r>
          </a:p>
          <a:p>
            <a:pPr marL="0" indent="0">
              <a:buNone/>
            </a:pPr>
            <a:r>
              <a:rPr lang="en-US" dirty="0"/>
              <a:t>f</a:t>
            </a:r>
            <a:r>
              <a:rPr lang="en-CN" dirty="0"/>
              <a:t>or(i=0; i&lt;n; i++)</a:t>
            </a:r>
            <a:endParaRPr lang="en-CN" sz="3200" dirty="0"/>
          </a:p>
          <a:p>
            <a:pPr marL="0" indent="0">
              <a:buNone/>
            </a:pPr>
            <a:r>
              <a:rPr lang="en-CN" sz="3200" dirty="0"/>
              <a:t>    sum+=a[i];</a:t>
            </a:r>
          </a:p>
          <a:p>
            <a:pPr marL="0" indent="0">
              <a:buNone/>
            </a:pPr>
            <a:r>
              <a:rPr lang="en-US" dirty="0"/>
              <a:t>r</a:t>
            </a:r>
            <a:r>
              <a:rPr lang="en-CN" dirty="0"/>
              <a:t>eturn sum</a:t>
            </a:r>
            <a:r>
              <a:rPr lang="en-CN" sz="3200" dirty="0"/>
              <a:t>;</a:t>
            </a:r>
            <a:endParaRPr lang="en-US" sz="3200" dirty="0"/>
          </a:p>
          <a:p>
            <a:pPr marL="0" indent="0">
              <a:buNone/>
            </a:pPr>
            <a:endParaRPr lang="en-US" dirty="0"/>
          </a:p>
          <a:p>
            <a:r>
              <a:rPr lang="en-US" dirty="0"/>
              <a:t>T</a:t>
            </a:r>
            <a:r>
              <a:rPr lang="en-CN" dirty="0"/>
              <a:t>emporal locality:                              cycle through loop repeatedly</a:t>
            </a:r>
          </a:p>
          <a:p>
            <a:r>
              <a:rPr lang="en-US" dirty="0"/>
              <a:t>S</a:t>
            </a:r>
            <a:r>
              <a:rPr lang="en-CN" dirty="0"/>
              <a:t>patial locality:                         referece instructions in sequence</a:t>
            </a:r>
          </a:p>
        </p:txBody>
      </p:sp>
    </p:spTree>
    <p:extLst>
      <p:ext uri="{BB962C8B-B14F-4D97-AF65-F5344CB8AC3E}">
        <p14:creationId xmlns:p14="http://schemas.microsoft.com/office/powerpoint/2010/main" val="354646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a:extLst>
              <a:ext uri="{FF2B5EF4-FFF2-40B4-BE49-F238E27FC236}">
                <a16:creationId xmlns:a16="http://schemas.microsoft.com/office/drawing/2014/main" id="{2F1FB751-C93E-E346-8E66-44B3B64F8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Rectangle 2">
            <a:extLst>
              <a:ext uri="{FF2B5EF4-FFF2-40B4-BE49-F238E27FC236}">
                <a16:creationId xmlns:a16="http://schemas.microsoft.com/office/drawing/2014/main" id="{3AE7D611-FA5C-D04A-A26C-F7FDCD1581A6}"/>
              </a:ext>
            </a:extLst>
          </p:cNvPr>
          <p:cNvSpPr>
            <a:spLocks noGrp="1" noChangeArrowheads="1"/>
          </p:cNvSpPr>
          <p:nvPr>
            <p:ph type="title"/>
          </p:nvPr>
        </p:nvSpPr>
        <p:spPr/>
        <p:txBody>
          <a:bodyPr/>
          <a:lstStyle/>
          <a:p>
            <a:pPr eaLnBrk="1" hangingPunct="1"/>
            <a:r>
              <a:rPr lang="en-US" altLang="zh-CN">
                <a:solidFill>
                  <a:schemeClr val="bg1"/>
                </a:solidFill>
              </a:rPr>
              <a:t>Network Technology</a:t>
            </a:r>
          </a:p>
        </p:txBody>
      </p:sp>
      <p:sp>
        <p:nvSpPr>
          <p:cNvPr id="41987" name="Rectangle 3">
            <a:extLst>
              <a:ext uri="{FF2B5EF4-FFF2-40B4-BE49-F238E27FC236}">
                <a16:creationId xmlns:a16="http://schemas.microsoft.com/office/drawing/2014/main" id="{EF2312E0-D05B-794E-9754-CC65E3CEA047}"/>
              </a:ext>
            </a:extLst>
          </p:cNvPr>
          <p:cNvSpPr>
            <a:spLocks noGrp="1" noChangeArrowheads="1"/>
          </p:cNvSpPr>
          <p:nvPr>
            <p:ph type="body" idx="1"/>
          </p:nvPr>
        </p:nvSpPr>
        <p:spPr/>
        <p:txBody>
          <a:bodyPr/>
          <a:lstStyle/>
          <a:p>
            <a:pPr eaLnBrk="1" hangingPunct="1"/>
            <a:r>
              <a:rPr lang="en-US" altLang="zh-CN">
                <a:solidFill>
                  <a:schemeClr val="bg1"/>
                </a:solidFill>
              </a:rPr>
              <a:t>Switches</a:t>
            </a:r>
          </a:p>
          <a:p>
            <a:pPr eaLnBrk="1" hangingPunct="1"/>
            <a:r>
              <a:rPr lang="en-US" altLang="zh-CN">
                <a:solidFill>
                  <a:schemeClr val="bg1"/>
                </a:solidFill>
              </a:rPr>
              <a:t>Transmission systems</a:t>
            </a:r>
          </a:p>
          <a:p>
            <a:pPr eaLnBrk="1" hangingPunct="1"/>
            <a:endParaRPr lang="en-US" altLang="zh-CN">
              <a:solidFill>
                <a:schemeClr val="bg1"/>
              </a:solidFill>
            </a:endParaRPr>
          </a:p>
          <a:p>
            <a:pPr eaLnBrk="1" hangingPunct="1"/>
            <a:r>
              <a:rPr lang="en-US" altLang="zh-CN">
                <a:solidFill>
                  <a:schemeClr val="bg1"/>
                </a:solidFill>
              </a:rPr>
              <a:t>Appendix F</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a:extLst>
              <a:ext uri="{FF2B5EF4-FFF2-40B4-BE49-F238E27FC236}">
                <a16:creationId xmlns:a16="http://schemas.microsoft.com/office/drawing/2014/main" id="{5B140B78-754B-DD4B-A5CA-FD661C2B13FD}"/>
              </a:ext>
            </a:extLst>
          </p:cNvPr>
          <p:cNvSpPr>
            <a:spLocks noGrp="1" noChangeArrowheads="1"/>
          </p:cNvSpPr>
          <p:nvPr>
            <p:ph type="title"/>
          </p:nvPr>
        </p:nvSpPr>
        <p:spPr/>
        <p:txBody>
          <a:bodyPr/>
          <a:lstStyle/>
          <a:p>
            <a:pPr eaLnBrk="1" hangingPunct="1"/>
            <a:r>
              <a:rPr lang="en-US" altLang="zh-CN"/>
              <a:t>Quantitative Principles</a:t>
            </a:r>
          </a:p>
        </p:txBody>
      </p:sp>
      <p:sp>
        <p:nvSpPr>
          <p:cNvPr id="175106" name="Rectangle 3">
            <a:extLst>
              <a:ext uri="{FF2B5EF4-FFF2-40B4-BE49-F238E27FC236}">
                <a16:creationId xmlns:a16="http://schemas.microsoft.com/office/drawing/2014/main" id="{B8427148-F408-A94C-A122-DDB0CB48C0CE}"/>
              </a:ext>
            </a:extLst>
          </p:cNvPr>
          <p:cNvSpPr>
            <a:spLocks noGrp="1" noChangeArrowheads="1"/>
          </p:cNvSpPr>
          <p:nvPr>
            <p:ph type="body" idx="1"/>
          </p:nvPr>
        </p:nvSpPr>
        <p:spPr/>
        <p:txBody>
          <a:bodyPr/>
          <a:lstStyle/>
          <a:p>
            <a:pPr eaLnBrk="1" hangingPunct="1"/>
            <a:r>
              <a:rPr lang="en-US" altLang="zh-CN" b="1"/>
              <a:t>Parallelism</a:t>
            </a:r>
          </a:p>
          <a:p>
            <a:pPr eaLnBrk="1" hangingPunct="1"/>
            <a:endParaRPr lang="en-US" altLang="zh-CN"/>
          </a:p>
          <a:p>
            <a:pPr eaLnBrk="1" hangingPunct="1"/>
            <a:r>
              <a:rPr lang="en-US" altLang="zh-CN" b="1"/>
              <a:t>Locality</a:t>
            </a:r>
          </a:p>
          <a:p>
            <a:pPr eaLnBrk="1" hangingPunct="1">
              <a:buFontTx/>
              <a:buNone/>
            </a:pPr>
            <a:r>
              <a:rPr lang="en-US" altLang="zh-CN"/>
              <a:t>	</a:t>
            </a:r>
            <a:r>
              <a:rPr lang="en-US" altLang="zh-CN" b="1"/>
              <a:t>temporal locality:</a:t>
            </a:r>
            <a:r>
              <a:rPr lang="en-US" altLang="zh-CN"/>
              <a:t> recently accessed items are likely to be accessed in the near future;</a:t>
            </a:r>
          </a:p>
          <a:p>
            <a:pPr eaLnBrk="1" hangingPunct="1">
              <a:buFontTx/>
              <a:buNone/>
            </a:pPr>
            <a:r>
              <a:rPr lang="en-US" altLang="zh-CN"/>
              <a:t>	</a:t>
            </a:r>
            <a:r>
              <a:rPr lang="en-US" altLang="zh-CN" b="1"/>
              <a:t>spatial locality:</a:t>
            </a:r>
            <a:r>
              <a:rPr lang="en-US" altLang="zh-CN"/>
              <a:t> items whose addresses are near one another tend to be referenced close together in time</a:t>
            </a:r>
          </a:p>
        </p:txBody>
      </p:sp>
      <p:sp>
        <p:nvSpPr>
          <p:cNvPr id="2" name="Cloud Callout 1">
            <a:extLst>
              <a:ext uri="{FF2B5EF4-FFF2-40B4-BE49-F238E27FC236}">
                <a16:creationId xmlns:a16="http://schemas.microsoft.com/office/drawing/2014/main" id="{5B84BB1A-6784-2644-82B4-A9D6ABBD80C6}"/>
              </a:ext>
            </a:extLst>
          </p:cNvPr>
          <p:cNvSpPr/>
          <p:nvPr/>
        </p:nvSpPr>
        <p:spPr>
          <a:xfrm>
            <a:off x="3505200" y="1295400"/>
            <a:ext cx="5410200" cy="1828800"/>
          </a:xfrm>
          <a:prstGeom prst="cloudCallout">
            <a:avLst>
              <a:gd name="adj1" fmla="val -63991"/>
              <a:gd name="adj2" fmla="val 4375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宋体"/>
                <a:cs typeface="+mn-cs"/>
              </a:rPr>
              <a:t>A</a:t>
            </a:r>
            <a:r>
              <a:rPr kumimoji="0" lang="en-CN" sz="1800" b="1" i="0" u="none" strike="noStrike" kern="1200" cap="none" spc="0" normalizeH="0" baseline="0" noProof="0" dirty="0">
                <a:ln>
                  <a:noFill/>
                </a:ln>
                <a:solidFill>
                  <a:srgbClr val="FFFFFF"/>
                </a:solidFill>
                <a:effectLst/>
                <a:uLnTx/>
                <a:uFillTx/>
                <a:latin typeface="Verdana"/>
                <a:ea typeface="宋体"/>
                <a:cs typeface="+mn-cs"/>
              </a:rPr>
              <a:t> program spends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1800" b="1" i="0" u="none" strike="noStrike" kern="1200" cap="none" spc="0" normalizeH="0" baseline="0" noProof="0" dirty="0">
                <a:ln>
                  <a:noFill/>
                </a:ln>
                <a:solidFill>
                  <a:srgbClr val="FFFFFF"/>
                </a:solidFill>
                <a:effectLst/>
                <a:uLnTx/>
                <a:uFillTx/>
                <a:latin typeface="Verdana"/>
                <a:ea typeface="宋体"/>
                <a:cs typeface="+mn-cs"/>
              </a:rPr>
              <a:t>90% of its execution time in only 10% of its code</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a:extLst>
              <a:ext uri="{FF2B5EF4-FFF2-40B4-BE49-F238E27FC236}">
                <a16:creationId xmlns:a16="http://schemas.microsoft.com/office/drawing/2014/main" id="{F228C195-F644-A342-B04A-EFFF27F01D8B}"/>
              </a:ext>
            </a:extLst>
          </p:cNvPr>
          <p:cNvSpPr>
            <a:spLocks noGrp="1" noChangeArrowheads="1"/>
          </p:cNvSpPr>
          <p:nvPr>
            <p:ph type="title"/>
          </p:nvPr>
        </p:nvSpPr>
        <p:spPr/>
        <p:txBody>
          <a:bodyPr/>
          <a:lstStyle/>
          <a:p>
            <a:pPr eaLnBrk="1" hangingPunct="1"/>
            <a:r>
              <a:rPr lang="en-US" altLang="zh-CN"/>
              <a:t>Quantitative Principles</a:t>
            </a:r>
          </a:p>
        </p:txBody>
      </p:sp>
      <p:sp>
        <p:nvSpPr>
          <p:cNvPr id="177154" name="Rectangle 3">
            <a:extLst>
              <a:ext uri="{FF2B5EF4-FFF2-40B4-BE49-F238E27FC236}">
                <a16:creationId xmlns:a16="http://schemas.microsoft.com/office/drawing/2014/main" id="{1D9A42C9-3724-634C-A7FC-54076EAFCD92}"/>
              </a:ext>
            </a:extLst>
          </p:cNvPr>
          <p:cNvSpPr>
            <a:spLocks noGrp="1" noChangeArrowheads="1"/>
          </p:cNvSpPr>
          <p:nvPr>
            <p:ph type="body" idx="1"/>
          </p:nvPr>
        </p:nvSpPr>
        <p:spPr/>
        <p:txBody>
          <a:bodyPr/>
          <a:lstStyle/>
          <a:p>
            <a:pPr eaLnBrk="1" hangingPunct="1"/>
            <a:r>
              <a:rPr lang="en-US" altLang="zh-CN" b="1"/>
              <a:t>Focus on the Common Case</a:t>
            </a:r>
          </a:p>
          <a:p>
            <a:pPr eaLnBrk="1" hangingPunct="1">
              <a:buFontTx/>
              <a:buNone/>
            </a:pPr>
            <a:r>
              <a:rPr lang="en-US" altLang="zh-CN"/>
              <a:t>	in making a design trade-off,</a:t>
            </a:r>
          </a:p>
          <a:p>
            <a:pPr eaLnBrk="1" hangingPunct="1">
              <a:buFontTx/>
              <a:buNone/>
            </a:pPr>
            <a:r>
              <a:rPr lang="en-US" altLang="zh-CN"/>
              <a:t>	favor the frequent case over </a:t>
            </a:r>
          </a:p>
          <a:p>
            <a:pPr eaLnBrk="1" hangingPunct="1">
              <a:buFontTx/>
              <a:buNone/>
            </a:pPr>
            <a:r>
              <a:rPr lang="en-US" altLang="zh-CN"/>
              <a:t>	the infrequent case</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a:extLst>
              <a:ext uri="{FF2B5EF4-FFF2-40B4-BE49-F238E27FC236}">
                <a16:creationId xmlns:a16="http://schemas.microsoft.com/office/drawing/2014/main" id="{C3F71472-3674-D84F-B099-B9A4A23EEA2A}"/>
              </a:ext>
            </a:extLst>
          </p:cNvPr>
          <p:cNvSpPr>
            <a:spLocks noGrp="1" noChangeArrowheads="1"/>
          </p:cNvSpPr>
          <p:nvPr>
            <p:ph type="title"/>
          </p:nvPr>
        </p:nvSpPr>
        <p:spPr/>
        <p:txBody>
          <a:bodyPr/>
          <a:lstStyle/>
          <a:p>
            <a:pPr eaLnBrk="1" hangingPunct="1"/>
            <a:r>
              <a:rPr lang="en-US" altLang="zh-CN"/>
              <a:t>Quantitative Principles</a:t>
            </a:r>
          </a:p>
        </p:txBody>
      </p:sp>
      <p:sp>
        <p:nvSpPr>
          <p:cNvPr id="179202" name="Rectangle 3">
            <a:extLst>
              <a:ext uri="{FF2B5EF4-FFF2-40B4-BE49-F238E27FC236}">
                <a16:creationId xmlns:a16="http://schemas.microsoft.com/office/drawing/2014/main" id="{825210FC-B007-6542-B93A-76774A97EFEE}"/>
              </a:ext>
            </a:extLst>
          </p:cNvPr>
          <p:cNvSpPr>
            <a:spLocks noGrp="1" noChangeArrowheads="1"/>
          </p:cNvSpPr>
          <p:nvPr>
            <p:ph type="body" idx="1"/>
          </p:nvPr>
        </p:nvSpPr>
        <p:spPr/>
        <p:txBody>
          <a:bodyPr/>
          <a:lstStyle/>
          <a:p>
            <a:pPr eaLnBrk="1" hangingPunct="1"/>
            <a:r>
              <a:rPr lang="en-US" altLang="zh-CN" b="1"/>
              <a:t>Focus on the Common Case</a:t>
            </a:r>
          </a:p>
          <a:p>
            <a:pPr eaLnBrk="1" hangingPunct="1">
              <a:buFontTx/>
              <a:buNone/>
            </a:pPr>
            <a:r>
              <a:rPr lang="en-US" altLang="zh-CN"/>
              <a:t>	in making a design trade-off,</a:t>
            </a:r>
          </a:p>
          <a:p>
            <a:pPr eaLnBrk="1" hangingPunct="1">
              <a:buFontTx/>
              <a:buNone/>
            </a:pPr>
            <a:r>
              <a:rPr lang="en-US" altLang="zh-CN"/>
              <a:t>	favor the frequent case over </a:t>
            </a:r>
          </a:p>
          <a:p>
            <a:pPr eaLnBrk="1" hangingPunct="1">
              <a:buFontTx/>
              <a:buNone/>
            </a:pPr>
            <a:r>
              <a:rPr lang="en-US" altLang="zh-CN"/>
              <a:t>	the infrequent case</a:t>
            </a:r>
          </a:p>
          <a:p>
            <a:pPr eaLnBrk="1" hangingPunct="1">
              <a:buFontTx/>
              <a:buNone/>
            </a:pPr>
            <a:endParaRPr lang="en-US" altLang="zh-CN"/>
          </a:p>
          <a:p>
            <a:pPr eaLnBrk="1" hangingPunct="1"/>
            <a:r>
              <a:rPr lang="en-US" altLang="zh-CN" b="1"/>
              <a:t>How much faster by improving the common case?</a:t>
            </a:r>
          </a:p>
          <a:p>
            <a:pPr eaLnBrk="1" hangingPunct="1">
              <a:buFontTx/>
              <a:buNone/>
            </a:pPr>
            <a:r>
              <a:rPr lang="en-US" altLang="zh-CN"/>
              <a:t>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BD877CAE-94C8-174B-8452-254098EA4985}"/>
              </a:ext>
            </a:extLst>
          </p:cNvPr>
          <p:cNvSpPr>
            <a:spLocks noGrp="1" noChangeArrowheads="1"/>
          </p:cNvSpPr>
          <p:nvPr>
            <p:ph type="title"/>
          </p:nvPr>
        </p:nvSpPr>
        <p:spPr/>
        <p:txBody>
          <a:bodyPr/>
          <a:lstStyle/>
          <a:p>
            <a:pPr eaLnBrk="1" hangingPunct="1"/>
            <a:r>
              <a:rPr lang="en-US" altLang="zh-CN"/>
              <a:t>Quantitative Principles</a:t>
            </a:r>
          </a:p>
        </p:txBody>
      </p:sp>
      <p:sp>
        <p:nvSpPr>
          <p:cNvPr id="181251" name="Rectangle 3">
            <a:extLst>
              <a:ext uri="{FF2B5EF4-FFF2-40B4-BE49-F238E27FC236}">
                <a16:creationId xmlns:a16="http://schemas.microsoft.com/office/drawing/2014/main" id="{DE41572B-5E2B-C549-8541-4E4988E4A54B}"/>
              </a:ext>
            </a:extLst>
          </p:cNvPr>
          <p:cNvSpPr>
            <a:spLocks noGrp="1" noChangeArrowheads="1"/>
          </p:cNvSpPr>
          <p:nvPr>
            <p:ph type="body" idx="1"/>
          </p:nvPr>
        </p:nvSpPr>
        <p:spPr/>
        <p:txBody>
          <a:bodyPr/>
          <a:lstStyle/>
          <a:p>
            <a:pPr eaLnBrk="1" hangingPunct="1"/>
            <a:r>
              <a:rPr lang="en-US" altLang="zh-CN" b="1" dirty="0">
                <a:solidFill>
                  <a:srgbClr val="00B0F0"/>
                </a:solidFill>
              </a:rPr>
              <a:t>Amdahl’s Law</a:t>
            </a:r>
            <a:r>
              <a:rPr lang="zh-CN" altLang="en-US" b="1" dirty="0">
                <a:solidFill>
                  <a:srgbClr val="00B0F0"/>
                </a:solidFill>
              </a:rPr>
              <a:t>                               </a:t>
            </a:r>
            <a:r>
              <a:rPr lang="en-US" altLang="zh-CN" b="1" dirty="0">
                <a:solidFill>
                  <a:srgbClr val="00B0F0"/>
                </a:solidFill>
              </a:rPr>
              <a:t> </a:t>
            </a:r>
            <a:r>
              <a:rPr lang="en-US" altLang="zh-CN" dirty="0"/>
              <a:t>performance improvement to be gained from using some faster mode of execution is limited by the fraction of the time the faster mode can be used</a:t>
            </a:r>
            <a:endParaRPr lang="en-US" altLang="zh-CN" b="1"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1">
            <a:extLst>
              <a:ext uri="{FF2B5EF4-FFF2-40B4-BE49-F238E27FC236}">
                <a16:creationId xmlns:a16="http://schemas.microsoft.com/office/drawing/2014/main" id="{A1BCD123-D08E-4D48-8636-C217F5933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74963"/>
            <a:ext cx="970915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0" name="Rectangle 2">
            <a:extLst>
              <a:ext uri="{FF2B5EF4-FFF2-40B4-BE49-F238E27FC236}">
                <a16:creationId xmlns:a16="http://schemas.microsoft.com/office/drawing/2014/main" id="{BD877CAE-94C8-174B-8452-254098EA4985}"/>
              </a:ext>
            </a:extLst>
          </p:cNvPr>
          <p:cNvSpPr>
            <a:spLocks noGrp="1" noChangeArrowheads="1"/>
          </p:cNvSpPr>
          <p:nvPr>
            <p:ph type="title"/>
          </p:nvPr>
        </p:nvSpPr>
        <p:spPr/>
        <p:txBody>
          <a:bodyPr/>
          <a:lstStyle/>
          <a:p>
            <a:pPr eaLnBrk="1" hangingPunct="1"/>
            <a:r>
              <a:rPr lang="en-US" altLang="zh-CN"/>
              <a:t>Quantitative Principles</a:t>
            </a:r>
          </a:p>
        </p:txBody>
      </p:sp>
      <p:sp>
        <p:nvSpPr>
          <p:cNvPr id="181251" name="Rectangle 3">
            <a:extLst>
              <a:ext uri="{FF2B5EF4-FFF2-40B4-BE49-F238E27FC236}">
                <a16:creationId xmlns:a16="http://schemas.microsoft.com/office/drawing/2014/main" id="{DE41572B-5E2B-C549-8541-4E4988E4A54B}"/>
              </a:ext>
            </a:extLst>
          </p:cNvPr>
          <p:cNvSpPr>
            <a:spLocks noGrp="1" noChangeArrowheads="1"/>
          </p:cNvSpPr>
          <p:nvPr>
            <p:ph type="body" idx="1"/>
          </p:nvPr>
        </p:nvSpPr>
        <p:spPr/>
        <p:txBody>
          <a:bodyPr/>
          <a:lstStyle/>
          <a:p>
            <a:pPr eaLnBrk="1" hangingPunct="1"/>
            <a:r>
              <a:rPr lang="en-US" altLang="zh-CN" b="1" dirty="0"/>
              <a:t>Amdahl’s Law</a:t>
            </a:r>
          </a:p>
        </p:txBody>
      </p:sp>
      <p:sp>
        <p:nvSpPr>
          <p:cNvPr id="181252" name="Oval 6">
            <a:extLst>
              <a:ext uri="{FF2B5EF4-FFF2-40B4-BE49-F238E27FC236}">
                <a16:creationId xmlns:a16="http://schemas.microsoft.com/office/drawing/2014/main" id="{F9C9DB60-2E35-F842-ACF5-506A0DEBE8A2}"/>
              </a:ext>
            </a:extLst>
          </p:cNvPr>
          <p:cNvSpPr>
            <a:spLocks noChangeArrowheads="1"/>
          </p:cNvSpPr>
          <p:nvPr/>
        </p:nvSpPr>
        <p:spPr bwMode="auto">
          <a:xfrm>
            <a:off x="1447800" y="2725738"/>
            <a:ext cx="1981200" cy="1008062"/>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3" name="Oval 7">
            <a:extLst>
              <a:ext uri="{FF2B5EF4-FFF2-40B4-BE49-F238E27FC236}">
                <a16:creationId xmlns:a16="http://schemas.microsoft.com/office/drawing/2014/main" id="{8744E364-21A9-2B4E-9234-4BDD26C7362E}"/>
              </a:ext>
            </a:extLst>
          </p:cNvPr>
          <p:cNvSpPr>
            <a:spLocks noChangeArrowheads="1"/>
          </p:cNvSpPr>
          <p:nvPr/>
        </p:nvSpPr>
        <p:spPr bwMode="auto">
          <a:xfrm>
            <a:off x="1295400" y="4325938"/>
            <a:ext cx="2362200" cy="1008062"/>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4" name="Line 8">
            <a:extLst>
              <a:ext uri="{FF2B5EF4-FFF2-40B4-BE49-F238E27FC236}">
                <a16:creationId xmlns:a16="http://schemas.microsoft.com/office/drawing/2014/main" id="{0031DAA1-31C9-6147-BF29-E3CBCD5F49D5}"/>
              </a:ext>
            </a:extLst>
          </p:cNvPr>
          <p:cNvSpPr>
            <a:spLocks noChangeShapeType="1"/>
          </p:cNvSpPr>
          <p:nvPr/>
        </p:nvSpPr>
        <p:spPr bwMode="auto">
          <a:xfrm>
            <a:off x="4648200" y="32766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5" name="Line 9">
            <a:extLst>
              <a:ext uri="{FF2B5EF4-FFF2-40B4-BE49-F238E27FC236}">
                <a16:creationId xmlns:a16="http://schemas.microsoft.com/office/drawing/2014/main" id="{34E6E059-F960-F04E-ACC4-61BA393DADEE}"/>
              </a:ext>
            </a:extLst>
          </p:cNvPr>
          <p:cNvSpPr>
            <a:spLocks noChangeShapeType="1"/>
          </p:cNvSpPr>
          <p:nvPr/>
        </p:nvSpPr>
        <p:spPr bwMode="auto">
          <a:xfrm>
            <a:off x="4800600" y="51054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6" name="Line 10">
            <a:extLst>
              <a:ext uri="{FF2B5EF4-FFF2-40B4-BE49-F238E27FC236}">
                <a16:creationId xmlns:a16="http://schemas.microsoft.com/office/drawing/2014/main" id="{038135C9-DA8C-5041-AFA9-DB6A72EB9C7E}"/>
              </a:ext>
            </a:extLst>
          </p:cNvPr>
          <p:cNvSpPr>
            <a:spLocks noChangeShapeType="1"/>
          </p:cNvSpPr>
          <p:nvPr/>
        </p:nvSpPr>
        <p:spPr bwMode="auto">
          <a:xfrm>
            <a:off x="5181600" y="4724400"/>
            <a:ext cx="8382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7" name="Line 11">
            <a:extLst>
              <a:ext uri="{FF2B5EF4-FFF2-40B4-BE49-F238E27FC236}">
                <a16:creationId xmlns:a16="http://schemas.microsoft.com/office/drawing/2014/main" id="{4A8D715F-BCA9-2F43-98AE-84A21C0CD77E}"/>
              </a:ext>
            </a:extLst>
          </p:cNvPr>
          <p:cNvSpPr>
            <a:spLocks noChangeShapeType="1"/>
          </p:cNvSpPr>
          <p:nvPr/>
        </p:nvSpPr>
        <p:spPr bwMode="auto">
          <a:xfrm>
            <a:off x="5105400" y="3657600"/>
            <a:ext cx="8382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Alternate Process 2">
            <a:extLst>
              <a:ext uri="{FF2B5EF4-FFF2-40B4-BE49-F238E27FC236}">
                <a16:creationId xmlns:a16="http://schemas.microsoft.com/office/drawing/2014/main" id="{AAA1E3D6-BB05-9147-8931-D0537FBCC180}"/>
              </a:ext>
            </a:extLst>
          </p:cNvPr>
          <p:cNvSpPr/>
          <p:nvPr/>
        </p:nvSpPr>
        <p:spPr>
          <a:xfrm>
            <a:off x="-533400" y="3733800"/>
            <a:ext cx="2133600" cy="68580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8795008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a:extLst>
              <a:ext uri="{FF2B5EF4-FFF2-40B4-BE49-F238E27FC236}">
                <a16:creationId xmlns:a16="http://schemas.microsoft.com/office/drawing/2014/main" id="{85573D3D-425B-5745-96E4-8C9A24FE4C0D}"/>
              </a:ext>
            </a:extLst>
          </p:cNvPr>
          <p:cNvSpPr>
            <a:spLocks noGrp="1" noChangeArrowheads="1"/>
          </p:cNvSpPr>
          <p:nvPr>
            <p:ph type="title"/>
          </p:nvPr>
        </p:nvSpPr>
        <p:spPr/>
        <p:txBody>
          <a:bodyPr/>
          <a:lstStyle/>
          <a:p>
            <a:pPr eaLnBrk="1" hangingPunct="1"/>
            <a:r>
              <a:rPr lang="en-US" altLang="zh-CN"/>
              <a:t>Amdahl’s Law: Two Factors</a:t>
            </a:r>
          </a:p>
        </p:txBody>
      </p:sp>
      <p:sp>
        <p:nvSpPr>
          <p:cNvPr id="183298" name="Rectangle 3">
            <a:extLst>
              <a:ext uri="{FF2B5EF4-FFF2-40B4-BE49-F238E27FC236}">
                <a16:creationId xmlns:a16="http://schemas.microsoft.com/office/drawing/2014/main" id="{1188691A-8C31-0640-9973-194177CAED23}"/>
              </a:ext>
            </a:extLst>
          </p:cNvPr>
          <p:cNvSpPr>
            <a:spLocks noGrp="1" noChangeArrowheads="1"/>
          </p:cNvSpPr>
          <p:nvPr>
            <p:ph type="body" idx="1"/>
          </p:nvPr>
        </p:nvSpPr>
        <p:spPr/>
        <p:txBody>
          <a:bodyPr/>
          <a:lstStyle/>
          <a:p>
            <a:pPr eaLnBrk="1" hangingPunct="1">
              <a:buFontTx/>
              <a:buNone/>
            </a:pPr>
            <a:r>
              <a:rPr lang="en-US" altLang="zh-CN" b="1"/>
              <a:t>	1. Fraction</a:t>
            </a:r>
            <a:r>
              <a:rPr lang="en-US" altLang="zh-CN" b="1" baseline="-25000"/>
              <a:t>enhanced</a:t>
            </a:r>
            <a:r>
              <a:rPr lang="en-US" altLang="zh-CN" b="1"/>
              <a:t>: </a:t>
            </a:r>
            <a:endParaRPr lang="en-US" altLang="zh-CN"/>
          </a:p>
          <a:p>
            <a:pPr eaLnBrk="1" hangingPunct="1">
              <a:buFontTx/>
              <a:buNone/>
            </a:pPr>
            <a:r>
              <a:rPr lang="en-US" altLang="zh-CN"/>
              <a:t>	e.g., 20/60 if 20 seconds out of a 60-second program to enhance</a:t>
            </a:r>
          </a:p>
          <a:p>
            <a:pPr eaLnBrk="1" hangingPunct="1">
              <a:buFontTx/>
              <a:buNone/>
            </a:pPr>
            <a:endParaRPr lang="en-US" altLang="zh-CN" b="1"/>
          </a:p>
          <a:p>
            <a:pPr eaLnBrk="1" hangingPunct="1">
              <a:buFontTx/>
              <a:buNone/>
            </a:pPr>
            <a:r>
              <a:rPr lang="en-US" altLang="zh-CN" b="1"/>
              <a:t>	2. Speedup</a:t>
            </a:r>
            <a:r>
              <a:rPr lang="en-US" altLang="zh-CN" b="1" baseline="-25000"/>
              <a:t>enhanced</a:t>
            </a:r>
            <a:r>
              <a:rPr lang="en-US" altLang="zh-CN" b="1"/>
              <a:t>:</a:t>
            </a:r>
          </a:p>
          <a:p>
            <a:pPr eaLnBrk="1" hangingPunct="1">
              <a:buFontTx/>
              <a:buNone/>
            </a:pPr>
            <a:r>
              <a:rPr lang="en-US" altLang="zh-CN" b="1"/>
              <a:t>	</a:t>
            </a:r>
            <a:r>
              <a:rPr lang="en-US" altLang="zh-CN"/>
              <a:t>e.g., 5/2 if enhanced to 2 seconds while originally 5 seconds</a:t>
            </a:r>
          </a:p>
        </p:txBody>
      </p:sp>
      <p:pic>
        <p:nvPicPr>
          <p:cNvPr id="183299" name="Picture 1">
            <a:extLst>
              <a:ext uri="{FF2B5EF4-FFF2-40B4-BE49-F238E27FC236}">
                <a16:creationId xmlns:a16="http://schemas.microsoft.com/office/drawing/2014/main" id="{E0B68DFD-4221-9B46-A8CB-9AAA4C008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a:extLst>
              <a:ext uri="{FF2B5EF4-FFF2-40B4-BE49-F238E27FC236}">
                <a16:creationId xmlns:a16="http://schemas.microsoft.com/office/drawing/2014/main" id="{9AC3EB84-32EE-894D-8188-112B9393C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6" name="Rectangle 2">
            <a:extLst>
              <a:ext uri="{FF2B5EF4-FFF2-40B4-BE49-F238E27FC236}">
                <a16:creationId xmlns:a16="http://schemas.microsoft.com/office/drawing/2014/main" id="{53AFFB62-60FC-4C45-9A46-9A3D8625BFDB}"/>
              </a:ext>
            </a:extLst>
          </p:cNvPr>
          <p:cNvSpPr>
            <a:spLocks noGrp="1" noChangeArrowheads="1"/>
          </p:cNvSpPr>
          <p:nvPr>
            <p:ph type="title"/>
          </p:nvPr>
        </p:nvSpPr>
        <p:spPr/>
        <p:txBody>
          <a:bodyPr/>
          <a:lstStyle/>
          <a:p>
            <a:pPr eaLnBrk="1" hangingPunct="1"/>
            <a:r>
              <a:rPr lang="en-US" altLang="zh-CN"/>
              <a:t>Amdahl’s Law:</a:t>
            </a:r>
            <a:r>
              <a:rPr lang="en-US" altLang="zh-CN" sz="3600"/>
              <a:t> Overall Speedup</a:t>
            </a:r>
          </a:p>
        </p:txBody>
      </p:sp>
      <p:sp>
        <p:nvSpPr>
          <p:cNvPr id="185347" name="Line 7">
            <a:extLst>
              <a:ext uri="{FF2B5EF4-FFF2-40B4-BE49-F238E27FC236}">
                <a16:creationId xmlns:a16="http://schemas.microsoft.com/office/drawing/2014/main" id="{1A416FD6-BA70-044D-97EB-8B6DC8E46E05}"/>
              </a:ext>
            </a:extLst>
          </p:cNvPr>
          <p:cNvSpPr>
            <a:spLocks noChangeShapeType="1"/>
          </p:cNvSpPr>
          <p:nvPr/>
        </p:nvSpPr>
        <p:spPr bwMode="auto">
          <a:xfrm flipV="1">
            <a:off x="4343400" y="3352800"/>
            <a:ext cx="0" cy="2362200"/>
          </a:xfrm>
          <a:prstGeom prst="line">
            <a:avLst/>
          </a:prstGeom>
          <a:noFill/>
          <a:ln w="762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5348" name="Picture 7">
            <a:extLst>
              <a:ext uri="{FF2B5EF4-FFF2-40B4-BE49-F238E27FC236}">
                <a16:creationId xmlns:a16="http://schemas.microsoft.com/office/drawing/2014/main" id="{EB707EB0-EAA2-3B41-AACB-752E404BA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a:extLst>
              <a:ext uri="{FF2B5EF4-FFF2-40B4-BE49-F238E27FC236}">
                <a16:creationId xmlns:a16="http://schemas.microsoft.com/office/drawing/2014/main" id="{9AC3EB84-32EE-894D-8188-112B9393C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6" name="Rectangle 2">
            <a:extLst>
              <a:ext uri="{FF2B5EF4-FFF2-40B4-BE49-F238E27FC236}">
                <a16:creationId xmlns:a16="http://schemas.microsoft.com/office/drawing/2014/main" id="{53AFFB62-60FC-4C45-9A46-9A3D8625BFDB}"/>
              </a:ext>
            </a:extLst>
          </p:cNvPr>
          <p:cNvSpPr>
            <a:spLocks noGrp="1" noChangeArrowheads="1"/>
          </p:cNvSpPr>
          <p:nvPr>
            <p:ph type="title"/>
          </p:nvPr>
        </p:nvSpPr>
        <p:spPr/>
        <p:txBody>
          <a:bodyPr/>
          <a:lstStyle/>
          <a:p>
            <a:pPr eaLnBrk="1" hangingPunct="1"/>
            <a:r>
              <a:rPr lang="en-US" altLang="zh-CN"/>
              <a:t>Amdahl’s Law:</a:t>
            </a:r>
            <a:r>
              <a:rPr lang="en-US" altLang="zh-CN" sz="3600"/>
              <a:t> Overall Speedup</a:t>
            </a:r>
          </a:p>
        </p:txBody>
      </p:sp>
      <p:sp>
        <p:nvSpPr>
          <p:cNvPr id="185347" name="Line 7">
            <a:extLst>
              <a:ext uri="{FF2B5EF4-FFF2-40B4-BE49-F238E27FC236}">
                <a16:creationId xmlns:a16="http://schemas.microsoft.com/office/drawing/2014/main" id="{1A416FD6-BA70-044D-97EB-8B6DC8E46E05}"/>
              </a:ext>
            </a:extLst>
          </p:cNvPr>
          <p:cNvSpPr>
            <a:spLocks noChangeShapeType="1"/>
          </p:cNvSpPr>
          <p:nvPr/>
        </p:nvSpPr>
        <p:spPr bwMode="auto">
          <a:xfrm flipV="1">
            <a:off x="4343400" y="3352800"/>
            <a:ext cx="0" cy="2362200"/>
          </a:xfrm>
          <a:prstGeom prst="line">
            <a:avLst/>
          </a:prstGeom>
          <a:noFill/>
          <a:ln w="762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5348" name="Picture 7">
            <a:extLst>
              <a:ext uri="{FF2B5EF4-FFF2-40B4-BE49-F238E27FC236}">
                <a16:creationId xmlns:a16="http://schemas.microsoft.com/office/drawing/2014/main" id="{EB707EB0-EAA2-3B41-AACB-752E404BA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1B188B48-A6B2-0B41-A7CA-430273A3665E}"/>
              </a:ext>
            </a:extLst>
          </p:cNvPr>
          <p:cNvSpPr txBox="1">
            <a:spLocks noChangeArrowheads="1"/>
          </p:cNvSpPr>
          <p:nvPr/>
        </p:nvSpPr>
        <p:spPr bwMode="auto">
          <a:xfrm>
            <a:off x="6714461" y="3231246"/>
            <a:ext cx="2268277" cy="50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eaLnBrk="1" hangingPunct="1"/>
            <a:r>
              <a:rPr lang="en-US" altLang="zh-CN" sz="2400" kern="0" dirty="0">
                <a:solidFill>
                  <a:srgbClr val="00B0F0"/>
                </a:solidFill>
              </a:rPr>
              <a:t>limit ~ 0</a:t>
            </a:r>
          </a:p>
        </p:txBody>
      </p:sp>
      <p:sp>
        <p:nvSpPr>
          <p:cNvPr id="8" name="Rounded Rectangle 7">
            <a:extLst>
              <a:ext uri="{FF2B5EF4-FFF2-40B4-BE49-F238E27FC236}">
                <a16:creationId xmlns:a16="http://schemas.microsoft.com/office/drawing/2014/main" id="{1C70AC16-A6EB-B34F-B161-C59774208D07}"/>
              </a:ext>
            </a:extLst>
          </p:cNvPr>
          <p:cNvSpPr/>
          <p:nvPr/>
        </p:nvSpPr>
        <p:spPr>
          <a:xfrm>
            <a:off x="7010402" y="2456424"/>
            <a:ext cx="1752598" cy="1277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601076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a:extLst>
              <a:ext uri="{FF2B5EF4-FFF2-40B4-BE49-F238E27FC236}">
                <a16:creationId xmlns:a16="http://schemas.microsoft.com/office/drawing/2014/main" id="{9AC3EB84-32EE-894D-8188-112B9393C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6" name="Rectangle 2">
            <a:extLst>
              <a:ext uri="{FF2B5EF4-FFF2-40B4-BE49-F238E27FC236}">
                <a16:creationId xmlns:a16="http://schemas.microsoft.com/office/drawing/2014/main" id="{53AFFB62-60FC-4C45-9A46-9A3D8625BFDB}"/>
              </a:ext>
            </a:extLst>
          </p:cNvPr>
          <p:cNvSpPr>
            <a:spLocks noGrp="1" noChangeArrowheads="1"/>
          </p:cNvSpPr>
          <p:nvPr>
            <p:ph type="title"/>
          </p:nvPr>
        </p:nvSpPr>
        <p:spPr/>
        <p:txBody>
          <a:bodyPr/>
          <a:lstStyle/>
          <a:p>
            <a:pPr eaLnBrk="1" hangingPunct="1"/>
            <a:r>
              <a:rPr lang="en-US" altLang="zh-CN"/>
              <a:t>Amdahl’s Law:</a:t>
            </a:r>
            <a:r>
              <a:rPr lang="en-US" altLang="zh-CN" sz="3600"/>
              <a:t> Overall Speedup</a:t>
            </a:r>
          </a:p>
        </p:txBody>
      </p:sp>
      <p:sp>
        <p:nvSpPr>
          <p:cNvPr id="185347" name="Line 7">
            <a:extLst>
              <a:ext uri="{FF2B5EF4-FFF2-40B4-BE49-F238E27FC236}">
                <a16:creationId xmlns:a16="http://schemas.microsoft.com/office/drawing/2014/main" id="{1A416FD6-BA70-044D-97EB-8B6DC8E46E05}"/>
              </a:ext>
            </a:extLst>
          </p:cNvPr>
          <p:cNvSpPr>
            <a:spLocks noChangeShapeType="1"/>
          </p:cNvSpPr>
          <p:nvPr/>
        </p:nvSpPr>
        <p:spPr bwMode="auto">
          <a:xfrm flipV="1">
            <a:off x="4343400" y="3352800"/>
            <a:ext cx="0" cy="2362200"/>
          </a:xfrm>
          <a:prstGeom prst="line">
            <a:avLst/>
          </a:prstGeom>
          <a:noFill/>
          <a:ln w="762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5348" name="Picture 7">
            <a:extLst>
              <a:ext uri="{FF2B5EF4-FFF2-40B4-BE49-F238E27FC236}">
                <a16:creationId xmlns:a16="http://schemas.microsoft.com/office/drawing/2014/main" id="{EB707EB0-EAA2-3B41-AACB-752E404BA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1B188B48-A6B2-0B41-A7CA-430273A3665E}"/>
              </a:ext>
            </a:extLst>
          </p:cNvPr>
          <p:cNvSpPr txBox="1">
            <a:spLocks noChangeArrowheads="1"/>
          </p:cNvSpPr>
          <p:nvPr/>
        </p:nvSpPr>
        <p:spPr bwMode="auto">
          <a:xfrm>
            <a:off x="6714461" y="3231246"/>
            <a:ext cx="2268277" cy="50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eaLnBrk="1" hangingPunct="1"/>
            <a:r>
              <a:rPr lang="en-US" altLang="zh-CN" sz="2400" kern="0" dirty="0">
                <a:solidFill>
                  <a:srgbClr val="00B0F0"/>
                </a:solidFill>
              </a:rPr>
              <a:t>limit ~ 0</a:t>
            </a:r>
          </a:p>
        </p:txBody>
      </p:sp>
      <p:sp>
        <p:nvSpPr>
          <p:cNvPr id="8" name="Rounded Rectangle 7">
            <a:extLst>
              <a:ext uri="{FF2B5EF4-FFF2-40B4-BE49-F238E27FC236}">
                <a16:creationId xmlns:a16="http://schemas.microsoft.com/office/drawing/2014/main" id="{1C70AC16-A6EB-B34F-B161-C59774208D07}"/>
              </a:ext>
            </a:extLst>
          </p:cNvPr>
          <p:cNvSpPr/>
          <p:nvPr/>
        </p:nvSpPr>
        <p:spPr>
          <a:xfrm>
            <a:off x="7010402" y="2456424"/>
            <a:ext cx="1752598" cy="127737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30F9A295-B36B-BF48-B5A3-C95FB411604B}"/>
              </a:ext>
            </a:extLst>
          </p:cNvPr>
          <p:cNvSpPr/>
          <p:nvPr/>
        </p:nvSpPr>
        <p:spPr>
          <a:xfrm>
            <a:off x="4495800" y="1981200"/>
            <a:ext cx="4419600" cy="2514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2">
            <a:extLst>
              <a:ext uri="{FF2B5EF4-FFF2-40B4-BE49-F238E27FC236}">
                <a16:creationId xmlns:a16="http://schemas.microsoft.com/office/drawing/2014/main" id="{F891168E-5FEB-D74D-848D-10DC8E235860}"/>
              </a:ext>
            </a:extLst>
          </p:cNvPr>
          <p:cNvSpPr txBox="1">
            <a:spLocks noChangeArrowheads="1"/>
          </p:cNvSpPr>
          <p:nvPr/>
        </p:nvSpPr>
        <p:spPr bwMode="auto">
          <a:xfrm>
            <a:off x="4533905" y="3733800"/>
            <a:ext cx="4952993" cy="69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sz="2400" kern="0" dirty="0">
                <a:solidFill>
                  <a:srgbClr val="00B0F0"/>
                </a:solidFill>
              </a:rPr>
              <a:t>limit ~ </a:t>
            </a:r>
          </a:p>
          <a:p>
            <a:pPr algn="l" eaLnBrk="1" hangingPunct="1"/>
            <a:r>
              <a:rPr lang="en-US" altLang="zh-CN" sz="2400" kern="0" dirty="0">
                <a:solidFill>
                  <a:srgbClr val="00B0F0"/>
                </a:solidFill>
              </a:rPr>
              <a:t>1/(1-Fraction</a:t>
            </a:r>
            <a:r>
              <a:rPr lang="en-US" altLang="zh-CN" sz="2400" kern="0" baseline="-25000" dirty="0">
                <a:solidFill>
                  <a:srgbClr val="00B0F0"/>
                </a:solidFill>
              </a:rPr>
              <a:t>enhaced</a:t>
            </a:r>
            <a:r>
              <a:rPr lang="en-US" altLang="zh-CN" sz="2400" kern="0" dirty="0">
                <a:solidFill>
                  <a:srgbClr val="00B0F0"/>
                </a:solidFill>
              </a:rPr>
              <a:t>)</a:t>
            </a:r>
          </a:p>
        </p:txBody>
      </p:sp>
    </p:spTree>
    <p:extLst>
      <p:ext uri="{BB962C8B-B14F-4D97-AF65-F5344CB8AC3E}">
        <p14:creationId xmlns:p14="http://schemas.microsoft.com/office/powerpoint/2010/main" val="39737678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7088CDE7-EE62-C24B-A575-73FC889A397D}"/>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87394" name="Content Placeholder 2">
            <a:extLst>
              <a:ext uri="{FF2B5EF4-FFF2-40B4-BE49-F238E27FC236}">
                <a16:creationId xmlns:a16="http://schemas.microsoft.com/office/drawing/2014/main" id="{F4F7D7A1-CEAD-8847-BC92-F2FF5B89828B}"/>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10 times faster comp;</a:t>
            </a:r>
          </a:p>
          <a:p>
            <a:pPr eaLnBrk="1" hangingPunct="1">
              <a:buFontTx/>
              <a:buNone/>
            </a:pPr>
            <a:r>
              <a:rPr lang="en-US" altLang="zh-CN" dirty="0"/>
              <a:t>	40% computation and 60% I/O </a:t>
            </a:r>
          </a:p>
          <a:p>
            <a:pPr eaLnBrk="1" hangingPunct="1">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CA3DC26-A6A9-074E-A982-C0F73F47D979}"/>
              </a:ext>
            </a:extLst>
          </p:cNvPr>
          <p:cNvSpPr>
            <a:spLocks noGrp="1" noChangeArrowheads="1"/>
          </p:cNvSpPr>
          <p:nvPr>
            <p:ph type="title"/>
          </p:nvPr>
        </p:nvSpPr>
        <p:spPr/>
        <p:txBody>
          <a:bodyPr/>
          <a:lstStyle/>
          <a:p>
            <a:pPr eaLnBrk="1" hangingPunct="1"/>
            <a:r>
              <a:rPr lang="en-US" altLang="zh-CN"/>
              <a:t>Performance Trends</a:t>
            </a:r>
          </a:p>
        </p:txBody>
      </p:sp>
      <p:sp>
        <p:nvSpPr>
          <p:cNvPr id="44034" name="Rectangle 3">
            <a:extLst>
              <a:ext uri="{FF2B5EF4-FFF2-40B4-BE49-F238E27FC236}">
                <a16:creationId xmlns:a16="http://schemas.microsoft.com/office/drawing/2014/main" id="{7394D286-2BB0-F841-B11B-0FDFAC64A2C8}"/>
              </a:ext>
            </a:extLst>
          </p:cNvPr>
          <p:cNvSpPr>
            <a:spLocks noGrp="1" noChangeArrowheads="1"/>
          </p:cNvSpPr>
          <p:nvPr>
            <p:ph type="body" idx="1"/>
          </p:nvPr>
        </p:nvSpPr>
        <p:spPr/>
        <p:txBody>
          <a:bodyPr/>
          <a:lstStyle/>
          <a:p>
            <a:pPr eaLnBrk="1" hangingPunct="1"/>
            <a:r>
              <a:rPr lang="en-US" altLang="zh-CN" b="1"/>
              <a:t>Bandwidth/Throughput</a:t>
            </a:r>
          </a:p>
          <a:p>
            <a:pPr eaLnBrk="1" hangingPunct="1">
              <a:buFontTx/>
              <a:buNone/>
            </a:pPr>
            <a:r>
              <a:rPr lang="en-US" altLang="zh-CN"/>
              <a:t>	the total amount of work done in a given time</a:t>
            </a:r>
          </a:p>
          <a:p>
            <a:pPr eaLnBrk="1" hangingPunct="1">
              <a:buFontTx/>
              <a:buNone/>
            </a:pPr>
            <a:endParaRPr lang="en-US" altLang="zh-CN"/>
          </a:p>
          <a:p>
            <a:pPr eaLnBrk="1" hangingPunct="1"/>
            <a:r>
              <a:rPr lang="en-US" altLang="zh-CN" b="1"/>
              <a:t>Latency/Response Time</a:t>
            </a:r>
          </a:p>
          <a:p>
            <a:pPr eaLnBrk="1" hangingPunct="1">
              <a:buFontTx/>
              <a:buNone/>
            </a:pPr>
            <a:r>
              <a:rPr lang="en-US" altLang="zh-CN"/>
              <a:t>	the time between the start and the completion of an event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1">
            <a:extLst>
              <a:ext uri="{FF2B5EF4-FFF2-40B4-BE49-F238E27FC236}">
                <a16:creationId xmlns:a16="http://schemas.microsoft.com/office/drawing/2014/main" id="{E65FF31B-A751-494E-AF21-07CDD61990F9}"/>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89442" name="Content Placeholder 2">
            <a:extLst>
              <a:ext uri="{FF2B5EF4-FFF2-40B4-BE49-F238E27FC236}">
                <a16:creationId xmlns:a16="http://schemas.microsoft.com/office/drawing/2014/main" id="{9DD56A1C-53EE-DB4A-B3A5-6C5F48637A9A}"/>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10 times faster comp;</a:t>
            </a:r>
          </a:p>
          <a:p>
            <a:pPr eaLnBrk="1" hangingPunct="1">
              <a:buFontTx/>
              <a:buNone/>
            </a:pPr>
            <a:r>
              <a:rPr lang="en-US" altLang="zh-CN" dirty="0"/>
              <a:t>	40% computation and 60% I/O </a:t>
            </a:r>
          </a:p>
          <a:p>
            <a:pPr eaLnBrk="1" hangingPunct="1">
              <a:buFontTx/>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pic>
        <p:nvPicPr>
          <p:cNvPr id="189443" name="Picture 3">
            <a:extLst>
              <a:ext uri="{FF2B5EF4-FFF2-40B4-BE49-F238E27FC236}">
                <a16:creationId xmlns:a16="http://schemas.microsoft.com/office/drawing/2014/main" id="{1A7B49C7-05EB-744C-9B3F-D629ABAB3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itle 1">
            <a:extLst>
              <a:ext uri="{FF2B5EF4-FFF2-40B4-BE49-F238E27FC236}">
                <a16:creationId xmlns:a16="http://schemas.microsoft.com/office/drawing/2014/main" id="{8E39D62B-9B31-AC4C-AB09-F14F6B27B6CC}"/>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91490" name="Content Placeholder 2">
            <a:extLst>
              <a:ext uri="{FF2B5EF4-FFF2-40B4-BE49-F238E27FC236}">
                <a16:creationId xmlns:a16="http://schemas.microsoft.com/office/drawing/2014/main" id="{CAFE142A-3BCC-0745-8A8C-C50CAE8CDE10}"/>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a:t>
            </a:r>
            <a:r>
              <a:rPr lang="en-US" altLang="zh-CN" dirty="0">
                <a:solidFill>
                  <a:srgbClr val="00B0F0"/>
                </a:solidFill>
              </a:rPr>
              <a:t>10</a:t>
            </a:r>
            <a:r>
              <a:rPr lang="en-US" altLang="zh-CN" dirty="0"/>
              <a:t> times faster comp;</a:t>
            </a:r>
          </a:p>
          <a:p>
            <a:pPr eaLnBrk="1" hangingPunct="1">
              <a:buFontTx/>
              <a:buNone/>
            </a:pPr>
            <a:r>
              <a:rPr lang="en-US" altLang="zh-CN" dirty="0"/>
              <a:t>	</a:t>
            </a:r>
            <a:r>
              <a:rPr lang="en-US" altLang="zh-CN" dirty="0">
                <a:solidFill>
                  <a:srgbClr val="00B0F0"/>
                </a:solidFill>
              </a:rPr>
              <a:t>40% </a:t>
            </a:r>
            <a:r>
              <a:rPr lang="en-US" altLang="zh-CN" dirty="0"/>
              <a:t>computation and 60% I/O </a:t>
            </a:r>
          </a:p>
          <a:p>
            <a:pPr eaLnBrk="1" hangingPunct="1">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pic>
        <p:nvPicPr>
          <p:cNvPr id="191491" name="Picture 3">
            <a:extLst>
              <a:ext uri="{FF2B5EF4-FFF2-40B4-BE49-F238E27FC236}">
                <a16:creationId xmlns:a16="http://schemas.microsoft.com/office/drawing/2014/main" id="{5A7A9910-E25C-7041-ADC2-5B8EE4478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TextBox 5">
            <a:extLst>
              <a:ext uri="{FF2B5EF4-FFF2-40B4-BE49-F238E27FC236}">
                <a16:creationId xmlns:a16="http://schemas.microsoft.com/office/drawing/2014/main" id="{5A28436B-EE28-924F-9393-A7664F6D473D}"/>
              </a:ext>
            </a:extLst>
          </p:cNvPr>
          <p:cNvSpPr txBox="1">
            <a:spLocks noChangeArrowheads="1"/>
          </p:cNvSpPr>
          <p:nvPr/>
        </p:nvSpPr>
        <p:spPr bwMode="auto">
          <a:xfrm>
            <a:off x="4953000" y="5584825"/>
            <a:ext cx="90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40%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1493" name="TextBox 5">
            <a:extLst>
              <a:ext uri="{FF2B5EF4-FFF2-40B4-BE49-F238E27FC236}">
                <a16:creationId xmlns:a16="http://schemas.microsoft.com/office/drawing/2014/main" id="{CF7F6587-20D1-FB49-9F48-4AEBA2DEE388}"/>
              </a:ext>
            </a:extLst>
          </p:cNvPr>
          <p:cNvSpPr txBox="1">
            <a:spLocks noChangeArrowheads="1"/>
          </p:cNvSpPr>
          <p:nvPr/>
        </p:nvSpPr>
        <p:spPr bwMode="auto">
          <a:xfrm>
            <a:off x="6934200" y="5754688"/>
            <a:ext cx="58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10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tle 1">
            <a:extLst>
              <a:ext uri="{FF2B5EF4-FFF2-40B4-BE49-F238E27FC236}">
                <a16:creationId xmlns:a16="http://schemas.microsoft.com/office/drawing/2014/main" id="{029751DA-4FEE-C940-90D5-4440E184EA60}"/>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93538" name="Content Placeholder 2">
            <a:extLst>
              <a:ext uri="{FF2B5EF4-FFF2-40B4-BE49-F238E27FC236}">
                <a16:creationId xmlns:a16="http://schemas.microsoft.com/office/drawing/2014/main" id="{F65C4B75-7590-8646-B796-4FC03CB56A85}"/>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a:t>
            </a:r>
            <a:r>
              <a:rPr lang="en-US" altLang="zh-CN" dirty="0">
                <a:solidFill>
                  <a:srgbClr val="00B0F0"/>
                </a:solidFill>
              </a:rPr>
              <a:t>10</a:t>
            </a:r>
            <a:r>
              <a:rPr lang="en-US" altLang="zh-CN" dirty="0"/>
              <a:t> times faster comp;</a:t>
            </a:r>
          </a:p>
          <a:p>
            <a:pPr eaLnBrk="1" hangingPunct="1">
              <a:buFontTx/>
              <a:buNone/>
            </a:pPr>
            <a:r>
              <a:rPr lang="en-US" altLang="zh-CN" dirty="0"/>
              <a:t>	</a:t>
            </a:r>
            <a:r>
              <a:rPr lang="en-US" altLang="zh-CN" dirty="0">
                <a:solidFill>
                  <a:srgbClr val="00B0F0"/>
                </a:solidFill>
              </a:rPr>
              <a:t>40% </a:t>
            </a:r>
            <a:r>
              <a:rPr lang="en-US" altLang="zh-CN" dirty="0"/>
              <a:t>computation and 60% I/O </a:t>
            </a:r>
          </a:p>
          <a:p>
            <a:pPr eaLnBrk="1" hangingPunct="1">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pic>
        <p:nvPicPr>
          <p:cNvPr id="193539" name="Picture 3">
            <a:extLst>
              <a:ext uri="{FF2B5EF4-FFF2-40B4-BE49-F238E27FC236}">
                <a16:creationId xmlns:a16="http://schemas.microsoft.com/office/drawing/2014/main" id="{056556B3-54DE-BA45-8C1F-87CCAFB29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0" name="Picture 6">
            <a:extLst>
              <a:ext uri="{FF2B5EF4-FFF2-40B4-BE49-F238E27FC236}">
                <a16:creationId xmlns:a16="http://schemas.microsoft.com/office/drawing/2014/main" id="{21DBAD21-4F89-4748-9714-E3C45E73D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5888038"/>
            <a:ext cx="26670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le 1">
            <a:extLst>
              <a:ext uri="{FF2B5EF4-FFF2-40B4-BE49-F238E27FC236}">
                <a16:creationId xmlns:a16="http://schemas.microsoft.com/office/drawing/2014/main" id="{42CE7C75-CAF6-754B-AEA8-D87999798C12}"/>
              </a:ext>
            </a:extLst>
          </p:cNvPr>
          <p:cNvSpPr>
            <a:spLocks noGrp="1" noChangeArrowheads="1"/>
          </p:cNvSpPr>
          <p:nvPr>
            <p:ph type="title"/>
          </p:nvPr>
        </p:nvSpPr>
        <p:spPr/>
        <p:txBody>
          <a:bodyPr/>
          <a:lstStyle/>
          <a:p>
            <a:r>
              <a:rPr lang="en-CN" altLang="en-CN"/>
              <a:t>Amdahl’s Law: Example</a:t>
            </a:r>
            <a:r>
              <a:rPr lang="zh-CN" altLang="en-US"/>
              <a:t> </a:t>
            </a:r>
            <a:r>
              <a:rPr lang="en-US" altLang="zh-CN"/>
              <a:t>2</a:t>
            </a:r>
            <a:endParaRPr lang="en-CN" altLang="en-CN"/>
          </a:p>
        </p:txBody>
      </p:sp>
      <p:sp>
        <p:nvSpPr>
          <p:cNvPr id="195586" name="Content Placeholder 2">
            <a:extLst>
              <a:ext uri="{FF2B5EF4-FFF2-40B4-BE49-F238E27FC236}">
                <a16:creationId xmlns:a16="http://schemas.microsoft.com/office/drawing/2014/main" id="{50095253-E1DE-8F4C-BCF2-0F5CE5F38377}"/>
              </a:ext>
            </a:extLst>
          </p:cNvPr>
          <p:cNvSpPr>
            <a:spLocks noGrp="1" noChangeArrowheads="1"/>
          </p:cNvSpPr>
          <p:nvPr>
            <p:ph idx="1"/>
          </p:nvPr>
        </p:nvSpPr>
        <p:spPr>
          <a:xfrm>
            <a:off x="457200" y="1600200"/>
            <a:ext cx="9220200" cy="5257800"/>
          </a:xfrm>
        </p:spPr>
        <p:txBody>
          <a:bodyPr/>
          <a:lstStyle/>
          <a:p>
            <a:pPr eaLnBrk="1" hangingPunct="1"/>
            <a:r>
              <a:rPr lang="en-US" altLang="zh-CN"/>
              <a:t>20%</a:t>
            </a:r>
            <a:r>
              <a:rPr lang="zh-CN" altLang="en-US"/>
              <a:t> </a:t>
            </a:r>
            <a:r>
              <a:rPr lang="en-US" altLang="zh-CN"/>
              <a:t>FP square root for graphic apps;</a:t>
            </a:r>
          </a:p>
          <a:p>
            <a:pPr eaLnBrk="1" hangingPunct="1">
              <a:buFontTx/>
              <a:buNone/>
            </a:pPr>
            <a:r>
              <a:rPr lang="en-US" altLang="zh-CN"/>
              <a:t>	design 1: improve hw for 10x speedup;</a:t>
            </a:r>
          </a:p>
          <a:p>
            <a:pPr eaLnBrk="1" hangingPunct="1">
              <a:buFontTx/>
              <a:buNone/>
            </a:pPr>
            <a:r>
              <a:rPr lang="en-US" altLang="zh-CN"/>
              <a:t>	design 2: for all FP instructions (50% of the execution time), improve by 1.6x;</a:t>
            </a:r>
          </a:p>
          <a:p>
            <a:pPr eaLnBrk="1" hangingPunct="1"/>
            <a:r>
              <a:rPr lang="en-US" altLang="zh-CN"/>
              <a:t>vote for design 1 or design 2?</a:t>
            </a:r>
          </a:p>
          <a:p>
            <a:pPr eaLnBrk="1" hangingPunct="1">
              <a:buFontTx/>
              <a:buNone/>
            </a:pPr>
            <a:r>
              <a:rPr lang="en-US" altLang="zh-CN"/>
              <a:t>	</a:t>
            </a:r>
          </a:p>
          <a:p>
            <a:endParaRPr lang="en-CN" altLang="en-CN"/>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Content Placeholder 2">
            <a:extLst>
              <a:ext uri="{FF2B5EF4-FFF2-40B4-BE49-F238E27FC236}">
                <a16:creationId xmlns:a16="http://schemas.microsoft.com/office/drawing/2014/main" id="{A6905FF7-185F-B44D-A41E-0388F6DE427C}"/>
              </a:ext>
            </a:extLst>
          </p:cNvPr>
          <p:cNvSpPr>
            <a:spLocks noGrp="1" noChangeArrowheads="1"/>
          </p:cNvSpPr>
          <p:nvPr>
            <p:ph idx="1"/>
          </p:nvPr>
        </p:nvSpPr>
        <p:spPr>
          <a:xfrm>
            <a:off x="457200" y="1600200"/>
            <a:ext cx="9220200" cy="5257800"/>
          </a:xfrm>
        </p:spPr>
        <p:txBody>
          <a:bodyPr/>
          <a:lstStyle/>
          <a:p>
            <a:pPr eaLnBrk="1" hangingPunct="1"/>
            <a:r>
              <a:rPr lang="en-US" altLang="zh-CN"/>
              <a:t>20%</a:t>
            </a:r>
            <a:r>
              <a:rPr lang="zh-CN" altLang="en-US"/>
              <a:t> </a:t>
            </a:r>
            <a:r>
              <a:rPr lang="en-US" altLang="zh-CN"/>
              <a:t>FP square root for graphic apps;</a:t>
            </a:r>
          </a:p>
          <a:p>
            <a:pPr eaLnBrk="1" hangingPunct="1">
              <a:buFontTx/>
              <a:buNone/>
            </a:pPr>
            <a:r>
              <a:rPr lang="en-US" altLang="zh-CN"/>
              <a:t>	design 1: improve hw for 10x speedup;</a:t>
            </a:r>
          </a:p>
          <a:p>
            <a:pPr eaLnBrk="1" hangingPunct="1">
              <a:buFontTx/>
              <a:buNone/>
            </a:pPr>
            <a:r>
              <a:rPr lang="en-US" altLang="zh-CN"/>
              <a:t>	design 2: for all FP instructions (50% of the execution time), improve by 1.6x;</a:t>
            </a:r>
          </a:p>
          <a:p>
            <a:pPr eaLnBrk="1" hangingPunct="1"/>
            <a:r>
              <a:rPr lang="en-US" altLang="zh-CN"/>
              <a:t>vote for design 1 or design 2?</a:t>
            </a:r>
          </a:p>
          <a:p>
            <a:pPr eaLnBrk="1" hangingPunct="1">
              <a:buFontTx/>
              <a:buNone/>
            </a:pPr>
            <a:r>
              <a:rPr lang="en-US" altLang="zh-CN"/>
              <a:t>	</a:t>
            </a:r>
          </a:p>
          <a:p>
            <a:endParaRPr lang="en-CN" altLang="en-CN"/>
          </a:p>
        </p:txBody>
      </p:sp>
      <p:pic>
        <p:nvPicPr>
          <p:cNvPr id="197634" name="Picture 3">
            <a:extLst>
              <a:ext uri="{FF2B5EF4-FFF2-40B4-BE49-F238E27FC236}">
                <a16:creationId xmlns:a16="http://schemas.microsoft.com/office/drawing/2014/main" id="{E0BBE787-EDD0-C046-A4BB-8733406E7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30713"/>
            <a:ext cx="6210300"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5" name="Title 1">
            <a:extLst>
              <a:ext uri="{FF2B5EF4-FFF2-40B4-BE49-F238E27FC236}">
                <a16:creationId xmlns:a16="http://schemas.microsoft.com/office/drawing/2014/main" id="{8497D7A1-E8C2-1B4C-A4D7-BD9E273ADACD}"/>
              </a:ext>
            </a:extLst>
          </p:cNvPr>
          <p:cNvSpPr>
            <a:spLocks noGrp="1" noChangeArrowheads="1"/>
          </p:cNvSpPr>
          <p:nvPr>
            <p:ph type="title"/>
          </p:nvPr>
        </p:nvSpPr>
        <p:spPr/>
        <p:txBody>
          <a:bodyPr/>
          <a:lstStyle/>
          <a:p>
            <a:r>
              <a:rPr lang="en-CN" altLang="en-CN"/>
              <a:t>Amdahl’s Law: Example</a:t>
            </a:r>
            <a:r>
              <a:rPr lang="zh-CN" altLang="en-US"/>
              <a:t> </a:t>
            </a:r>
            <a:r>
              <a:rPr lang="en-US" altLang="zh-CN"/>
              <a:t>2</a:t>
            </a:r>
            <a:endParaRPr lang="en-CN" altLang="en-CN"/>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a:extLst>
              <a:ext uri="{FF2B5EF4-FFF2-40B4-BE49-F238E27FC236}">
                <a16:creationId xmlns:a16="http://schemas.microsoft.com/office/drawing/2014/main" id="{BE80A484-8AB8-EB45-827D-08361BD64538}"/>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Processor Performance</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a:extLst>
              <a:ext uri="{FF2B5EF4-FFF2-40B4-BE49-F238E27FC236}">
                <a16:creationId xmlns:a16="http://schemas.microsoft.com/office/drawing/2014/main" id="{E1492576-0967-704A-AF28-1E4D985A91F9}"/>
              </a:ext>
            </a:extLst>
          </p:cNvPr>
          <p:cNvSpPr>
            <a:spLocks noGrp="1" noChangeArrowheads="1"/>
          </p:cNvSpPr>
          <p:nvPr>
            <p:ph type="title"/>
          </p:nvPr>
        </p:nvSpPr>
        <p:spPr/>
        <p:txBody>
          <a:bodyPr/>
          <a:lstStyle/>
          <a:p>
            <a:pPr eaLnBrk="1" hangingPunct="1"/>
            <a:r>
              <a:rPr lang="en-US" altLang="zh-CN"/>
              <a:t>CPU Time for Program</a:t>
            </a:r>
          </a:p>
        </p:txBody>
      </p:sp>
      <p:sp>
        <p:nvSpPr>
          <p:cNvPr id="201730" name="Rectangle 3">
            <a:extLst>
              <a:ext uri="{FF2B5EF4-FFF2-40B4-BE49-F238E27FC236}">
                <a16:creationId xmlns:a16="http://schemas.microsoft.com/office/drawing/2014/main" id="{8DBFA38E-64A5-F84C-986E-ADDE5D58C79F}"/>
              </a:ext>
            </a:extLst>
          </p:cNvPr>
          <p:cNvSpPr>
            <a:spLocks noGrp="1" noChangeArrowheads="1"/>
          </p:cNvSpPr>
          <p:nvPr>
            <p:ph type="body" idx="1"/>
          </p:nvPr>
        </p:nvSpPr>
        <p:spPr/>
        <p:txBody>
          <a:bodyPr/>
          <a:lstStyle/>
          <a:p>
            <a:pPr eaLnBrk="1" hangingPunct="1">
              <a:buFontTx/>
              <a:buNone/>
            </a:pPr>
            <a:r>
              <a:rPr lang="en-US" altLang="zh-CN" dirty="0"/>
              <a:t>	</a:t>
            </a:r>
          </a:p>
          <a:p>
            <a:pPr eaLnBrk="1" hangingPunct="1">
              <a:buFontTx/>
              <a:buNone/>
            </a:pPr>
            <a:r>
              <a:rPr lang="en-US" altLang="zh-CN" dirty="0"/>
              <a:t>	</a:t>
            </a:r>
            <a:r>
              <a:rPr lang="en-US" altLang="zh-CN" sz="2800" b="1" dirty="0"/>
              <a:t>CPU time</a:t>
            </a:r>
            <a:r>
              <a:rPr lang="en-US" altLang="zh-CN" sz="2800" dirty="0"/>
              <a:t> = CPU clock cycles for a program</a:t>
            </a:r>
          </a:p>
          <a:p>
            <a:pPr eaLnBrk="1" hangingPunct="1">
              <a:buFontTx/>
              <a:buNone/>
            </a:pPr>
            <a:r>
              <a:rPr lang="en-US" altLang="zh-CN" sz="2800" dirty="0"/>
              <a:t>			       x Clock cycle time</a:t>
            </a:r>
          </a:p>
          <a:p>
            <a:pPr eaLnBrk="1" hangingPunct="1">
              <a:buFontTx/>
              <a:buNone/>
            </a:pPr>
            <a:endParaRPr lang="en-US" altLang="zh-CN" sz="2800" dirty="0"/>
          </a:p>
          <a:p>
            <a:pPr eaLnBrk="1" hangingPunct="1">
              <a:buFontTx/>
              <a:buNone/>
            </a:pPr>
            <a:r>
              <a:rPr lang="en-US" altLang="zh-CN" sz="2800" dirty="0">
                <a:solidFill>
                  <a:schemeClr val="bg1"/>
                </a:solidFill>
              </a:rPr>
              <a:t>	</a:t>
            </a:r>
            <a:r>
              <a:rPr lang="en-US" altLang="zh-CN" sz="2800" b="1" dirty="0">
                <a:solidFill>
                  <a:schemeClr val="bg1"/>
                </a:solidFill>
              </a:rPr>
              <a:t>CPU time </a:t>
            </a:r>
            <a:r>
              <a:rPr lang="en-US" altLang="zh-CN" sz="2800" dirty="0">
                <a:solidFill>
                  <a:schemeClr val="bg1"/>
                </a:solidFill>
              </a:rPr>
              <a:t>= </a:t>
            </a:r>
            <a:r>
              <a:rPr lang="en-US" altLang="zh-CN" sz="2800" dirty="0"/>
              <a:t>CPU clock cycles for a program</a:t>
            </a:r>
          </a:p>
          <a:p>
            <a:pPr eaLnBrk="1" hangingPunct="1">
              <a:buFontTx/>
              <a:buNone/>
            </a:pPr>
            <a:r>
              <a:rPr lang="en-US" altLang="zh-CN" sz="2800" dirty="0"/>
              <a:t>					      Clock rate</a:t>
            </a:r>
          </a:p>
        </p:txBody>
      </p:sp>
      <p:sp>
        <p:nvSpPr>
          <p:cNvPr id="201731" name="Line 4">
            <a:extLst>
              <a:ext uri="{FF2B5EF4-FFF2-40B4-BE49-F238E27FC236}">
                <a16:creationId xmlns:a16="http://schemas.microsoft.com/office/drawing/2014/main" id="{7F615604-F562-694E-B3B6-B65E6D1B0CF9}"/>
              </a:ext>
            </a:extLst>
          </p:cNvPr>
          <p:cNvSpPr>
            <a:spLocks noChangeShapeType="1"/>
          </p:cNvSpPr>
          <p:nvPr/>
        </p:nvSpPr>
        <p:spPr bwMode="auto">
          <a:xfrm>
            <a:off x="3276600" y="4343400"/>
            <a:ext cx="5562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3">
            <a:extLst>
              <a:ext uri="{FF2B5EF4-FFF2-40B4-BE49-F238E27FC236}">
                <a16:creationId xmlns:a16="http://schemas.microsoft.com/office/drawing/2014/main" id="{E61B6D5A-7903-224F-3775-126B7E4864D2}"/>
              </a:ext>
            </a:extLst>
          </p:cNvPr>
          <p:cNvSpPr txBox="1">
            <a:spLocks noChangeArrowheads="1"/>
          </p:cNvSpPr>
          <p:nvPr/>
        </p:nvSpPr>
        <p:spPr bwMode="auto">
          <a:xfrm>
            <a:off x="457200" y="3429000"/>
            <a:ext cx="8686800"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en-US" altLang="zh-CN" kern="0" dirty="0"/>
              <a:t>	</a:t>
            </a:r>
          </a:p>
          <a:p>
            <a:pPr eaLnBrk="1" hangingPunct="1">
              <a:buFontTx/>
              <a:buNone/>
            </a:pPr>
            <a:r>
              <a:rPr lang="en-US" altLang="zh-CN" kern="0" dirty="0"/>
              <a:t>	</a:t>
            </a:r>
            <a:r>
              <a:rPr lang="en-US" altLang="zh-CN" sz="2800" b="1" kern="0" dirty="0"/>
              <a:t>CPU time</a:t>
            </a:r>
            <a:r>
              <a:rPr lang="en-US" altLang="zh-CN" sz="2800" kern="0" dirty="0"/>
              <a:t> =</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a:extLst>
              <a:ext uri="{FF2B5EF4-FFF2-40B4-BE49-F238E27FC236}">
                <a16:creationId xmlns:a16="http://schemas.microsoft.com/office/drawing/2014/main" id="{F48A670C-1E45-F046-BF4B-E3E47679A20A}"/>
              </a:ext>
            </a:extLst>
          </p:cNvPr>
          <p:cNvSpPr>
            <a:spLocks noGrp="1" noChangeArrowheads="1"/>
          </p:cNvSpPr>
          <p:nvPr>
            <p:ph type="title"/>
          </p:nvPr>
        </p:nvSpPr>
        <p:spPr/>
        <p:txBody>
          <a:bodyPr/>
          <a:lstStyle/>
          <a:p>
            <a:pPr eaLnBrk="1" hangingPunct="1"/>
            <a:r>
              <a:rPr lang="en-US" altLang="zh-CN" sz="4000"/>
              <a:t>CPI: </a:t>
            </a:r>
            <a:r>
              <a:rPr lang="en-US" altLang="zh-CN" sz="3600"/>
              <a:t>Clock Cycles per Instruction</a:t>
            </a:r>
          </a:p>
        </p:txBody>
      </p:sp>
      <p:sp>
        <p:nvSpPr>
          <p:cNvPr id="203778" name="Rectangle 3">
            <a:extLst>
              <a:ext uri="{FF2B5EF4-FFF2-40B4-BE49-F238E27FC236}">
                <a16:creationId xmlns:a16="http://schemas.microsoft.com/office/drawing/2014/main" id="{E8E4B0B9-C489-0349-A9B5-B9BE50A8154A}"/>
              </a:ext>
            </a:extLst>
          </p:cNvPr>
          <p:cNvSpPr>
            <a:spLocks noGrp="1" noChangeArrowheads="1"/>
          </p:cNvSpPr>
          <p:nvPr>
            <p:ph type="body" idx="1"/>
          </p:nvPr>
        </p:nvSpPr>
        <p:spPr/>
        <p:txBody>
          <a:bodyPr/>
          <a:lstStyle/>
          <a:p>
            <a:pPr eaLnBrk="1" hangingPunct="1">
              <a:buFontTx/>
              <a:buNone/>
            </a:pPr>
            <a:r>
              <a:rPr lang="en-US" altLang="zh-CN" dirty="0">
                <a:solidFill>
                  <a:schemeClr val="bg1"/>
                </a:solidFill>
              </a:rPr>
              <a:t>	CPI = </a:t>
            </a:r>
            <a:r>
              <a:rPr lang="en-US" altLang="zh-CN" dirty="0"/>
              <a:t>CPU clock cycles for a program</a:t>
            </a:r>
          </a:p>
          <a:p>
            <a:pPr eaLnBrk="1" hangingPunct="1">
              <a:buFontTx/>
              <a:buNone/>
            </a:pPr>
            <a:r>
              <a:rPr lang="en-US" altLang="zh-CN" dirty="0"/>
              <a:t>			       Instruction count</a:t>
            </a:r>
          </a:p>
          <a:p>
            <a:pPr eaLnBrk="1" hangingPunct="1">
              <a:buFontTx/>
              <a:buNone/>
            </a:pPr>
            <a:r>
              <a:rPr lang="en-US" altLang="zh-CN" dirty="0"/>
              <a:t>	</a:t>
            </a:r>
          </a:p>
        </p:txBody>
      </p:sp>
      <p:sp>
        <p:nvSpPr>
          <p:cNvPr id="203779" name="Line 4">
            <a:extLst>
              <a:ext uri="{FF2B5EF4-FFF2-40B4-BE49-F238E27FC236}">
                <a16:creationId xmlns:a16="http://schemas.microsoft.com/office/drawing/2014/main" id="{077B900C-E8BC-8240-852B-F0CE16A95943}"/>
              </a:ext>
            </a:extLst>
          </p:cNvPr>
          <p:cNvSpPr>
            <a:spLocks noChangeShapeType="1"/>
          </p:cNvSpPr>
          <p:nvPr/>
        </p:nvSpPr>
        <p:spPr bwMode="auto">
          <a:xfrm>
            <a:off x="2286000" y="22098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3">
            <a:extLst>
              <a:ext uri="{FF2B5EF4-FFF2-40B4-BE49-F238E27FC236}">
                <a16:creationId xmlns:a16="http://schemas.microsoft.com/office/drawing/2014/main" id="{E972F8E9-4035-ECA4-1E05-111895932D8B}"/>
              </a:ext>
            </a:extLst>
          </p:cNvPr>
          <p:cNvSpPr txBox="1">
            <a:spLocks noChangeArrowheads="1"/>
          </p:cNvSpPr>
          <p:nvPr/>
        </p:nvSpPr>
        <p:spPr bwMode="auto">
          <a:xfrm>
            <a:off x="457200" y="1905000"/>
            <a:ext cx="86868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en-US" altLang="zh-CN" kern="0" dirty="0"/>
              <a:t>	CPI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a:extLst>
              <a:ext uri="{FF2B5EF4-FFF2-40B4-BE49-F238E27FC236}">
                <a16:creationId xmlns:a16="http://schemas.microsoft.com/office/drawing/2014/main" id="{8CC9A398-EACD-574F-B838-0BA3822122CF}"/>
              </a:ext>
            </a:extLst>
          </p:cNvPr>
          <p:cNvSpPr>
            <a:spLocks noGrp="1" noChangeArrowheads="1"/>
          </p:cNvSpPr>
          <p:nvPr>
            <p:ph type="title"/>
          </p:nvPr>
        </p:nvSpPr>
        <p:spPr/>
        <p:txBody>
          <a:bodyPr/>
          <a:lstStyle/>
          <a:p>
            <a:pPr eaLnBrk="1" hangingPunct="1"/>
            <a:r>
              <a:rPr lang="en-US" altLang="zh-CN" sz="4000"/>
              <a:t>CPI: </a:t>
            </a:r>
            <a:r>
              <a:rPr lang="en-US" altLang="zh-CN" sz="3600"/>
              <a:t>Clock Cycles per Instruction</a:t>
            </a:r>
          </a:p>
        </p:txBody>
      </p:sp>
      <p:sp>
        <p:nvSpPr>
          <p:cNvPr id="207874" name="Rectangle 3">
            <a:extLst>
              <a:ext uri="{FF2B5EF4-FFF2-40B4-BE49-F238E27FC236}">
                <a16:creationId xmlns:a16="http://schemas.microsoft.com/office/drawing/2014/main" id="{38C668B5-8CB9-B843-A0BB-8D687A776D36}"/>
              </a:ext>
            </a:extLst>
          </p:cNvPr>
          <p:cNvSpPr>
            <a:spLocks noGrp="1" noChangeArrowheads="1"/>
          </p:cNvSpPr>
          <p:nvPr>
            <p:ph type="body" idx="1"/>
          </p:nvPr>
        </p:nvSpPr>
        <p:spPr/>
        <p:txBody>
          <a:bodyPr/>
          <a:lstStyle/>
          <a:p>
            <a:pPr eaLnBrk="1" hangingPunct="1">
              <a:buFontTx/>
              <a:buNone/>
            </a:pPr>
            <a:r>
              <a:rPr lang="en-US" altLang="zh-CN" dirty="0"/>
              <a:t>	</a:t>
            </a:r>
            <a:r>
              <a:rPr lang="en-US" altLang="zh-CN" dirty="0">
                <a:solidFill>
                  <a:schemeClr val="bg1"/>
                </a:solidFill>
              </a:rPr>
              <a:t>CPI = </a:t>
            </a:r>
            <a:r>
              <a:rPr lang="en-US" altLang="zh-CN" dirty="0"/>
              <a:t>CPU clock cycles for a program</a:t>
            </a:r>
          </a:p>
          <a:p>
            <a:pPr eaLnBrk="1" hangingPunct="1">
              <a:buFontTx/>
              <a:buNone/>
            </a:pPr>
            <a:r>
              <a:rPr lang="en-US" altLang="zh-CN" dirty="0"/>
              <a:t>			       Instruction count</a:t>
            </a:r>
          </a:p>
          <a:p>
            <a:pPr eaLnBrk="1" hangingPunct="1">
              <a:buFontTx/>
              <a:buNone/>
            </a:pPr>
            <a:r>
              <a:rPr lang="en-US" altLang="zh-CN" dirty="0"/>
              <a:t>	</a:t>
            </a:r>
          </a:p>
          <a:p>
            <a:pPr eaLnBrk="1" hangingPunct="1">
              <a:buFontTx/>
              <a:buNone/>
            </a:pPr>
            <a:r>
              <a:rPr lang="en-US" altLang="zh-CN" dirty="0"/>
              <a:t>	</a:t>
            </a:r>
            <a:r>
              <a:rPr lang="en-US" altLang="zh-CN" dirty="0">
                <a:solidFill>
                  <a:schemeClr val="bg1"/>
                </a:solidFill>
              </a:rPr>
              <a:t>IPC =         </a:t>
            </a:r>
            <a:r>
              <a:rPr lang="en-US" altLang="zh-CN" dirty="0"/>
              <a:t>Instruction count</a:t>
            </a:r>
          </a:p>
          <a:p>
            <a:pPr eaLnBrk="1" hangingPunct="1">
              <a:buFontTx/>
              <a:buNone/>
            </a:pPr>
            <a:r>
              <a:rPr lang="en-US" altLang="zh-CN" dirty="0"/>
              <a:t>            CPU clock cycles for a program</a:t>
            </a:r>
          </a:p>
          <a:p>
            <a:pPr eaLnBrk="1" hangingPunct="1">
              <a:buFontTx/>
              <a:buNone/>
            </a:pPr>
            <a:endParaRPr lang="en-US" altLang="zh-CN" dirty="0"/>
          </a:p>
          <a:p>
            <a:pPr eaLnBrk="1" hangingPunct="1">
              <a:buFontTx/>
              <a:buNone/>
            </a:pPr>
            <a:r>
              <a:rPr lang="en-US" altLang="zh-CN" sz="2800" b="1" dirty="0"/>
              <a:t>	</a:t>
            </a:r>
            <a:endParaRPr lang="en-US" altLang="zh-CN" dirty="0"/>
          </a:p>
        </p:txBody>
      </p:sp>
      <p:sp>
        <p:nvSpPr>
          <p:cNvPr id="207875" name="Line 4">
            <a:extLst>
              <a:ext uri="{FF2B5EF4-FFF2-40B4-BE49-F238E27FC236}">
                <a16:creationId xmlns:a16="http://schemas.microsoft.com/office/drawing/2014/main" id="{A0B1805E-FB8A-934C-ADDB-54C230E5C6CD}"/>
              </a:ext>
            </a:extLst>
          </p:cNvPr>
          <p:cNvSpPr>
            <a:spLocks noChangeShapeType="1"/>
          </p:cNvSpPr>
          <p:nvPr/>
        </p:nvSpPr>
        <p:spPr bwMode="auto">
          <a:xfrm>
            <a:off x="2286000" y="22098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6" name="Line 8">
            <a:extLst>
              <a:ext uri="{FF2B5EF4-FFF2-40B4-BE49-F238E27FC236}">
                <a16:creationId xmlns:a16="http://schemas.microsoft.com/office/drawing/2014/main" id="{D03C4F4B-B804-C047-BE50-F547218412CD}"/>
              </a:ext>
            </a:extLst>
          </p:cNvPr>
          <p:cNvSpPr>
            <a:spLocks noChangeShapeType="1"/>
          </p:cNvSpPr>
          <p:nvPr/>
        </p:nvSpPr>
        <p:spPr bwMode="auto">
          <a:xfrm>
            <a:off x="1295400" y="2590800"/>
            <a:ext cx="0" cy="990600"/>
          </a:xfrm>
          <a:prstGeom prst="line">
            <a:avLst/>
          </a:prstGeom>
          <a:noFill/>
          <a:ln w="762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7" name="Line 4">
            <a:extLst>
              <a:ext uri="{FF2B5EF4-FFF2-40B4-BE49-F238E27FC236}">
                <a16:creationId xmlns:a16="http://schemas.microsoft.com/office/drawing/2014/main" id="{1991F337-36BA-124B-804E-058E5D1B442F}"/>
              </a:ext>
            </a:extLst>
          </p:cNvPr>
          <p:cNvSpPr>
            <a:spLocks noChangeShapeType="1"/>
          </p:cNvSpPr>
          <p:nvPr/>
        </p:nvSpPr>
        <p:spPr bwMode="auto">
          <a:xfrm>
            <a:off x="2286000" y="39624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3">
            <a:extLst>
              <a:ext uri="{FF2B5EF4-FFF2-40B4-BE49-F238E27FC236}">
                <a16:creationId xmlns:a16="http://schemas.microsoft.com/office/drawing/2014/main" id="{065321E6-119A-E50D-C632-29053B1F2253}"/>
              </a:ext>
            </a:extLst>
          </p:cNvPr>
          <p:cNvSpPr txBox="1">
            <a:spLocks noChangeArrowheads="1"/>
          </p:cNvSpPr>
          <p:nvPr/>
        </p:nvSpPr>
        <p:spPr bwMode="auto">
          <a:xfrm>
            <a:off x="457200" y="1905000"/>
            <a:ext cx="86868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en-US" altLang="zh-CN" kern="0" dirty="0"/>
              <a:t>	CPI =</a:t>
            </a:r>
          </a:p>
        </p:txBody>
      </p:sp>
      <p:sp>
        <p:nvSpPr>
          <p:cNvPr id="3" name="Rectangle 3">
            <a:extLst>
              <a:ext uri="{FF2B5EF4-FFF2-40B4-BE49-F238E27FC236}">
                <a16:creationId xmlns:a16="http://schemas.microsoft.com/office/drawing/2014/main" id="{2CB01CBB-F4C0-BC5F-F630-9B84AC870469}"/>
              </a:ext>
            </a:extLst>
          </p:cNvPr>
          <p:cNvSpPr txBox="1">
            <a:spLocks noChangeArrowheads="1"/>
          </p:cNvSpPr>
          <p:nvPr/>
        </p:nvSpPr>
        <p:spPr bwMode="auto">
          <a:xfrm>
            <a:off x="457200" y="3657600"/>
            <a:ext cx="8686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en-US" altLang="zh-CN" kern="0" dirty="0"/>
              <a:t>	IPC =</a:t>
            </a:r>
          </a:p>
          <a:p>
            <a:pPr eaLnBrk="1" hangingPunct="1">
              <a:buFontTx/>
              <a:buNone/>
            </a:pPr>
            <a:endParaRPr lang="en-US" altLang="zh-CN" kern="0" dirty="0"/>
          </a:p>
          <a:p>
            <a:pPr eaLnBrk="1" hangingPunct="1">
              <a:buFontTx/>
              <a:buNone/>
            </a:pPr>
            <a:r>
              <a:rPr lang="en-US" altLang="zh-CN" sz="2800" b="1" kern="0" dirty="0"/>
              <a:t>	</a:t>
            </a:r>
            <a:endParaRPr lang="en-US" altLang="zh-CN" kern="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a:extLst>
              <a:ext uri="{FF2B5EF4-FFF2-40B4-BE49-F238E27FC236}">
                <a16:creationId xmlns:a16="http://schemas.microsoft.com/office/drawing/2014/main" id="{8CC9A398-EACD-574F-B838-0BA3822122CF}"/>
              </a:ext>
            </a:extLst>
          </p:cNvPr>
          <p:cNvSpPr>
            <a:spLocks noGrp="1" noChangeArrowheads="1"/>
          </p:cNvSpPr>
          <p:nvPr>
            <p:ph type="title"/>
          </p:nvPr>
        </p:nvSpPr>
        <p:spPr/>
        <p:txBody>
          <a:bodyPr/>
          <a:lstStyle/>
          <a:p>
            <a:pPr eaLnBrk="1" hangingPunct="1"/>
            <a:r>
              <a:rPr lang="en-US" altLang="zh-CN" sz="4000"/>
              <a:t>CPI: </a:t>
            </a:r>
            <a:r>
              <a:rPr lang="en-US" altLang="zh-CN" sz="3600"/>
              <a:t>Clock Cycles per Instruction</a:t>
            </a:r>
          </a:p>
        </p:txBody>
      </p:sp>
      <p:sp>
        <p:nvSpPr>
          <p:cNvPr id="207874" name="Rectangle 3">
            <a:extLst>
              <a:ext uri="{FF2B5EF4-FFF2-40B4-BE49-F238E27FC236}">
                <a16:creationId xmlns:a16="http://schemas.microsoft.com/office/drawing/2014/main" id="{38C668B5-8CB9-B843-A0BB-8D687A776D36}"/>
              </a:ext>
            </a:extLst>
          </p:cNvPr>
          <p:cNvSpPr>
            <a:spLocks noGrp="1" noChangeArrowheads="1"/>
          </p:cNvSpPr>
          <p:nvPr>
            <p:ph type="body" idx="1"/>
          </p:nvPr>
        </p:nvSpPr>
        <p:spPr/>
        <p:txBody>
          <a:bodyPr/>
          <a:lstStyle/>
          <a:p>
            <a:pPr eaLnBrk="1" hangingPunct="1">
              <a:buFontTx/>
              <a:buNone/>
            </a:pPr>
            <a:r>
              <a:rPr lang="en-US" altLang="zh-CN" dirty="0"/>
              <a:t>	</a:t>
            </a:r>
            <a:r>
              <a:rPr lang="en-US" altLang="zh-CN" dirty="0">
                <a:solidFill>
                  <a:schemeClr val="bg1"/>
                </a:solidFill>
              </a:rPr>
              <a:t>CPI = </a:t>
            </a:r>
            <a:r>
              <a:rPr lang="en-US" altLang="zh-CN" dirty="0"/>
              <a:t>CPU clock cycles for a program</a:t>
            </a:r>
          </a:p>
          <a:p>
            <a:pPr eaLnBrk="1" hangingPunct="1">
              <a:buFontTx/>
              <a:buNone/>
            </a:pPr>
            <a:r>
              <a:rPr lang="en-US" altLang="zh-CN" dirty="0"/>
              <a:t>			       Instruction count</a:t>
            </a:r>
          </a:p>
          <a:p>
            <a:pPr eaLnBrk="1" hangingPunct="1">
              <a:buFontTx/>
              <a:buNone/>
            </a:pPr>
            <a:r>
              <a:rPr lang="en-US" altLang="zh-CN" dirty="0"/>
              <a:t>	</a:t>
            </a:r>
          </a:p>
          <a:p>
            <a:pPr eaLnBrk="1" hangingPunct="1">
              <a:buFontTx/>
              <a:buNone/>
            </a:pPr>
            <a:r>
              <a:rPr lang="en-US" altLang="zh-CN" dirty="0"/>
              <a:t>	</a:t>
            </a:r>
            <a:r>
              <a:rPr lang="en-US" altLang="zh-CN" dirty="0">
                <a:solidFill>
                  <a:schemeClr val="bg1"/>
                </a:solidFill>
              </a:rPr>
              <a:t>IPC =</a:t>
            </a:r>
            <a:endParaRPr lang="en-US" altLang="zh-CN" dirty="0"/>
          </a:p>
          <a:p>
            <a:pPr eaLnBrk="1" hangingPunct="1">
              <a:buFontTx/>
              <a:buNone/>
            </a:pPr>
            <a:endParaRPr lang="en-US" altLang="zh-CN" dirty="0"/>
          </a:p>
          <a:p>
            <a:pPr eaLnBrk="1" hangingPunct="1">
              <a:buFontTx/>
              <a:buNone/>
            </a:pPr>
            <a:r>
              <a:rPr lang="en-US" altLang="zh-CN" sz="2800" b="1" dirty="0"/>
              <a:t>	</a:t>
            </a:r>
            <a:endParaRPr lang="en-US" altLang="zh-CN" dirty="0"/>
          </a:p>
        </p:txBody>
      </p:sp>
      <p:sp>
        <p:nvSpPr>
          <p:cNvPr id="207875" name="Line 4">
            <a:extLst>
              <a:ext uri="{FF2B5EF4-FFF2-40B4-BE49-F238E27FC236}">
                <a16:creationId xmlns:a16="http://schemas.microsoft.com/office/drawing/2014/main" id="{A0B1805E-FB8A-934C-ADDB-54C230E5C6CD}"/>
              </a:ext>
            </a:extLst>
          </p:cNvPr>
          <p:cNvSpPr>
            <a:spLocks noChangeShapeType="1"/>
          </p:cNvSpPr>
          <p:nvPr/>
        </p:nvSpPr>
        <p:spPr bwMode="auto">
          <a:xfrm>
            <a:off x="2286000" y="22098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6" name="Line 8">
            <a:extLst>
              <a:ext uri="{FF2B5EF4-FFF2-40B4-BE49-F238E27FC236}">
                <a16:creationId xmlns:a16="http://schemas.microsoft.com/office/drawing/2014/main" id="{D03C4F4B-B804-C047-BE50-F547218412CD}"/>
              </a:ext>
            </a:extLst>
          </p:cNvPr>
          <p:cNvSpPr>
            <a:spLocks noChangeShapeType="1"/>
          </p:cNvSpPr>
          <p:nvPr/>
        </p:nvSpPr>
        <p:spPr bwMode="auto">
          <a:xfrm>
            <a:off x="1295400" y="2590800"/>
            <a:ext cx="0" cy="990600"/>
          </a:xfrm>
          <a:prstGeom prst="line">
            <a:avLst/>
          </a:prstGeom>
          <a:noFill/>
          <a:ln w="762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3">
            <a:extLst>
              <a:ext uri="{FF2B5EF4-FFF2-40B4-BE49-F238E27FC236}">
                <a16:creationId xmlns:a16="http://schemas.microsoft.com/office/drawing/2014/main" id="{065321E6-119A-E50D-C632-29053B1F2253}"/>
              </a:ext>
            </a:extLst>
          </p:cNvPr>
          <p:cNvSpPr txBox="1">
            <a:spLocks noChangeArrowheads="1"/>
          </p:cNvSpPr>
          <p:nvPr/>
        </p:nvSpPr>
        <p:spPr bwMode="auto">
          <a:xfrm>
            <a:off x="457200" y="1905000"/>
            <a:ext cx="86868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en-US" altLang="zh-CN" kern="0" dirty="0"/>
              <a:t>	CPI =</a:t>
            </a:r>
          </a:p>
        </p:txBody>
      </p:sp>
      <p:sp>
        <p:nvSpPr>
          <p:cNvPr id="3" name="Rectangle 3">
            <a:extLst>
              <a:ext uri="{FF2B5EF4-FFF2-40B4-BE49-F238E27FC236}">
                <a16:creationId xmlns:a16="http://schemas.microsoft.com/office/drawing/2014/main" id="{2CB01CBB-F4C0-BC5F-F630-9B84AC870469}"/>
              </a:ext>
            </a:extLst>
          </p:cNvPr>
          <p:cNvSpPr txBox="1">
            <a:spLocks noChangeArrowheads="1"/>
          </p:cNvSpPr>
          <p:nvPr/>
        </p:nvSpPr>
        <p:spPr bwMode="auto">
          <a:xfrm>
            <a:off x="457199" y="3657600"/>
            <a:ext cx="838199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en-US" altLang="zh-CN" kern="0" dirty="0"/>
              <a:t>	</a:t>
            </a:r>
            <a:r>
              <a:rPr lang="en-US" altLang="zh-CN" dirty="0"/>
              <a:t>Clock cycles = </a:t>
            </a:r>
            <a:r>
              <a:rPr lang="en-US" altLang="zh-CN" dirty="0">
                <a:solidFill>
                  <a:srgbClr val="00B050"/>
                </a:solidFill>
              </a:rPr>
              <a:t>IC</a:t>
            </a:r>
            <a:r>
              <a:rPr lang="en-US" altLang="zh-CN" dirty="0"/>
              <a:t> x CPI</a:t>
            </a:r>
            <a:endParaRPr lang="en-US" altLang="zh-CN" kern="0" dirty="0"/>
          </a:p>
          <a:p>
            <a:pPr eaLnBrk="1" hangingPunct="1">
              <a:buFontTx/>
              <a:buNone/>
            </a:pPr>
            <a:endParaRPr lang="en-US" altLang="zh-CN" kern="0" dirty="0"/>
          </a:p>
          <a:p>
            <a:pPr eaLnBrk="1" hangingPunct="1">
              <a:buFontTx/>
              <a:buNone/>
            </a:pPr>
            <a:r>
              <a:rPr lang="en-US" altLang="zh-CN" sz="2800" b="1" kern="0" dirty="0"/>
              <a:t>	</a:t>
            </a:r>
            <a:endParaRPr lang="en-US" altLang="zh-CN" kern="0" dirty="0"/>
          </a:p>
        </p:txBody>
      </p:sp>
      <p:sp>
        <p:nvSpPr>
          <p:cNvPr id="4" name="Text Box 5">
            <a:extLst>
              <a:ext uri="{FF2B5EF4-FFF2-40B4-BE49-F238E27FC236}">
                <a16:creationId xmlns:a16="http://schemas.microsoft.com/office/drawing/2014/main" id="{933ADB70-FAFD-2C72-8237-5F1870F867EC}"/>
              </a:ext>
            </a:extLst>
          </p:cNvPr>
          <p:cNvSpPr txBox="1">
            <a:spLocks noChangeArrowheads="1"/>
          </p:cNvSpPr>
          <p:nvPr/>
        </p:nvSpPr>
        <p:spPr bwMode="auto">
          <a:xfrm>
            <a:off x="3886200" y="4205287"/>
            <a:ext cx="33361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50"/>
                </a:solidFill>
                <a:effectLst/>
                <a:uLnTx/>
                <a:uFillTx/>
                <a:latin typeface="+mn-lt"/>
                <a:ea typeface="宋体" panose="02010600030101010101" pitchFamily="2" charset="-122"/>
                <a:cs typeface="+mn-cs"/>
              </a:rPr>
              <a:t>I</a:t>
            </a:r>
            <a:r>
              <a:rPr kumimoji="0" lang="en-US" altLang="zh-CN" sz="2800" b="0" i="0" u="none" strike="noStrike" kern="1200" cap="none" spc="0" normalizeH="0" baseline="0" noProof="0" dirty="0">
                <a:ln>
                  <a:noFill/>
                </a:ln>
                <a:solidFill>
                  <a:srgbClr val="000000"/>
                </a:solidFill>
                <a:effectLst/>
                <a:uLnTx/>
                <a:uFillTx/>
                <a:latin typeface="+mn-lt"/>
                <a:ea typeface="宋体" panose="02010600030101010101" pitchFamily="2" charset="-122"/>
                <a:cs typeface="+mn-cs"/>
              </a:rPr>
              <a:t>nstruction </a:t>
            </a:r>
            <a:r>
              <a:rPr kumimoji="0" lang="en-US" altLang="zh-CN" sz="2800" b="0" i="0" u="none" strike="noStrike" kern="1200" cap="none" spc="0" normalizeH="0" baseline="0" noProof="0" dirty="0">
                <a:ln>
                  <a:noFill/>
                </a:ln>
                <a:solidFill>
                  <a:srgbClr val="00B050"/>
                </a:solidFill>
                <a:effectLst/>
                <a:uLnTx/>
                <a:uFillTx/>
                <a:latin typeface="+mn-lt"/>
                <a:ea typeface="宋体" panose="02010600030101010101" pitchFamily="2" charset="-122"/>
                <a:cs typeface="+mn-cs"/>
              </a:rPr>
              <a:t>C</a:t>
            </a:r>
            <a:r>
              <a:rPr kumimoji="0" lang="en-US" altLang="zh-CN" sz="2800" b="0" i="0" u="none" strike="noStrike" kern="1200" cap="none" spc="0" normalizeH="0" baseline="0" noProof="0" dirty="0">
                <a:ln>
                  <a:noFill/>
                </a:ln>
                <a:solidFill>
                  <a:srgbClr val="000000"/>
                </a:solidFill>
                <a:effectLst/>
                <a:uLnTx/>
                <a:uFillTx/>
                <a:latin typeface="+mn-lt"/>
                <a:ea typeface="宋体" panose="02010600030101010101" pitchFamily="2" charset="-122"/>
                <a:cs typeface="+mn-cs"/>
              </a:rPr>
              <a:t>ount</a:t>
            </a:r>
          </a:p>
        </p:txBody>
      </p:sp>
    </p:spTree>
    <p:extLst>
      <p:ext uri="{BB962C8B-B14F-4D97-AF65-F5344CB8AC3E}">
        <p14:creationId xmlns:p14="http://schemas.microsoft.com/office/powerpoint/2010/main" val="144215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descr="Z:\WOMAT\Production\Artfinal\0000000038\MKCAD\978-0-12-811905-1\0003165540\XMLLowres\f01-09-9780128119051.jpg">
            <a:extLst>
              <a:ext uri="{FF2B5EF4-FFF2-40B4-BE49-F238E27FC236}">
                <a16:creationId xmlns:a16="http://schemas.microsoft.com/office/drawing/2014/main" id="{74480AB4-8C2B-9948-9F85-7D12A11F1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389063"/>
            <a:ext cx="6161087"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2">
            <a:extLst>
              <a:ext uri="{FF2B5EF4-FFF2-40B4-BE49-F238E27FC236}">
                <a16:creationId xmlns:a16="http://schemas.microsoft.com/office/drawing/2014/main" id="{2F5AAD57-7684-C14F-B8A2-78006169F129}"/>
              </a:ext>
            </a:extLst>
          </p:cNvPr>
          <p:cNvSpPr>
            <a:spLocks noGrp="1" noChangeArrowheads="1"/>
          </p:cNvSpPr>
          <p:nvPr>
            <p:ph type="title"/>
          </p:nvPr>
        </p:nvSpPr>
        <p:spPr/>
        <p:txBody>
          <a:bodyPr/>
          <a:lstStyle/>
          <a:p>
            <a:pPr eaLnBrk="1" hangingPunct="1"/>
            <a:r>
              <a:rPr lang="en-US" altLang="zh-CN"/>
              <a:t>Bandwidth over Latency</a:t>
            </a:r>
          </a:p>
        </p:txBody>
      </p:sp>
      <p:sp>
        <p:nvSpPr>
          <p:cNvPr id="4" name="TextBox 5">
            <a:extLst>
              <a:ext uri="{FF2B5EF4-FFF2-40B4-BE49-F238E27FC236}">
                <a16:creationId xmlns:a16="http://schemas.microsoft.com/office/drawing/2014/main" id="{1D0CBA03-A793-0946-B340-2DD2809E6427}"/>
              </a:ext>
            </a:extLst>
          </p:cNvPr>
          <p:cNvSpPr txBox="1">
            <a:spLocks noChangeArrowheads="1"/>
          </p:cNvSpPr>
          <p:nvPr/>
        </p:nvSpPr>
        <p:spPr bwMode="auto">
          <a:xfrm>
            <a:off x="0" y="4648200"/>
            <a:ext cx="79743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Bandwidth grows by at least the square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improvement</a:t>
            </a:r>
            <a:r>
              <a:rPr lang="en-US" altLang="zh-CN" sz="2800" dirty="0">
                <a:solidFill>
                  <a:srgbClr val="00B0F0"/>
                </a:solidFill>
                <a:latin typeface="+mn-lt"/>
              </a:rPr>
              <a:t> </a:t>
            </a: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in latency</a:t>
            </a:r>
            <a:endParaRPr kumimoji="0" lang="zh-CN" altLang="en-US"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a:extLst>
              <a:ext uri="{FF2B5EF4-FFF2-40B4-BE49-F238E27FC236}">
                <a16:creationId xmlns:a16="http://schemas.microsoft.com/office/drawing/2014/main" id="{8CC9A398-EACD-574F-B838-0BA3822122CF}"/>
              </a:ext>
            </a:extLst>
          </p:cNvPr>
          <p:cNvSpPr>
            <a:spLocks noGrp="1" noChangeArrowheads="1"/>
          </p:cNvSpPr>
          <p:nvPr>
            <p:ph type="title"/>
          </p:nvPr>
        </p:nvSpPr>
        <p:spPr/>
        <p:txBody>
          <a:bodyPr/>
          <a:lstStyle/>
          <a:p>
            <a:pPr eaLnBrk="1" hangingPunct="1"/>
            <a:r>
              <a:rPr lang="en-US" altLang="zh-CN" sz="4000"/>
              <a:t>CPI: </a:t>
            </a:r>
            <a:r>
              <a:rPr lang="en-US" altLang="zh-CN" sz="3600"/>
              <a:t>Clock Cycles per Instruction</a:t>
            </a:r>
          </a:p>
        </p:txBody>
      </p:sp>
      <p:sp>
        <p:nvSpPr>
          <p:cNvPr id="207874" name="Rectangle 3">
            <a:extLst>
              <a:ext uri="{FF2B5EF4-FFF2-40B4-BE49-F238E27FC236}">
                <a16:creationId xmlns:a16="http://schemas.microsoft.com/office/drawing/2014/main" id="{38C668B5-8CB9-B843-A0BB-8D687A776D36}"/>
              </a:ext>
            </a:extLst>
          </p:cNvPr>
          <p:cNvSpPr>
            <a:spLocks noGrp="1" noChangeArrowheads="1"/>
          </p:cNvSpPr>
          <p:nvPr>
            <p:ph type="body" idx="1"/>
          </p:nvPr>
        </p:nvSpPr>
        <p:spPr/>
        <p:txBody>
          <a:bodyPr/>
          <a:lstStyle/>
          <a:p>
            <a:pPr eaLnBrk="1" hangingPunct="1">
              <a:buFontTx/>
              <a:buNone/>
            </a:pPr>
            <a:r>
              <a:rPr lang="en-US" altLang="zh-CN" dirty="0"/>
              <a:t>	</a:t>
            </a:r>
            <a:r>
              <a:rPr lang="en-US" altLang="zh-CN" dirty="0">
                <a:solidFill>
                  <a:schemeClr val="bg1"/>
                </a:solidFill>
              </a:rPr>
              <a:t>CPI = </a:t>
            </a:r>
            <a:r>
              <a:rPr lang="en-US" altLang="zh-CN" dirty="0"/>
              <a:t>CPU clock cycles for a program</a:t>
            </a:r>
          </a:p>
          <a:p>
            <a:pPr eaLnBrk="1" hangingPunct="1">
              <a:buFontTx/>
              <a:buNone/>
            </a:pPr>
            <a:r>
              <a:rPr lang="en-US" altLang="zh-CN" dirty="0"/>
              <a:t>			       Instruction count</a:t>
            </a:r>
          </a:p>
          <a:p>
            <a:pPr eaLnBrk="1" hangingPunct="1">
              <a:buFontTx/>
              <a:buNone/>
            </a:pPr>
            <a:r>
              <a:rPr lang="en-US" altLang="zh-CN" dirty="0"/>
              <a:t>	</a:t>
            </a:r>
          </a:p>
          <a:p>
            <a:pPr eaLnBrk="1" hangingPunct="1">
              <a:buFontTx/>
              <a:buNone/>
            </a:pPr>
            <a:r>
              <a:rPr lang="en-US" altLang="zh-CN" dirty="0"/>
              <a:t>	</a:t>
            </a:r>
            <a:r>
              <a:rPr lang="en-US" altLang="zh-CN" dirty="0">
                <a:solidFill>
                  <a:schemeClr val="bg1"/>
                </a:solidFill>
              </a:rPr>
              <a:t>IPC =</a:t>
            </a:r>
            <a:endParaRPr lang="en-US" altLang="zh-CN" dirty="0"/>
          </a:p>
          <a:p>
            <a:pPr eaLnBrk="1" hangingPunct="1">
              <a:buFontTx/>
              <a:buNone/>
            </a:pPr>
            <a:endParaRPr lang="en-US" altLang="zh-CN" dirty="0"/>
          </a:p>
          <a:p>
            <a:pPr eaLnBrk="1" hangingPunct="1">
              <a:buFontTx/>
              <a:buNone/>
            </a:pPr>
            <a:r>
              <a:rPr lang="en-US" altLang="zh-CN" sz="2800" b="1" dirty="0"/>
              <a:t>	</a:t>
            </a:r>
            <a:endParaRPr lang="en-US" altLang="zh-CN" dirty="0"/>
          </a:p>
        </p:txBody>
      </p:sp>
      <p:sp>
        <p:nvSpPr>
          <p:cNvPr id="207875" name="Line 4">
            <a:extLst>
              <a:ext uri="{FF2B5EF4-FFF2-40B4-BE49-F238E27FC236}">
                <a16:creationId xmlns:a16="http://schemas.microsoft.com/office/drawing/2014/main" id="{A0B1805E-FB8A-934C-ADDB-54C230E5C6CD}"/>
              </a:ext>
            </a:extLst>
          </p:cNvPr>
          <p:cNvSpPr>
            <a:spLocks noChangeShapeType="1"/>
          </p:cNvSpPr>
          <p:nvPr/>
        </p:nvSpPr>
        <p:spPr bwMode="auto">
          <a:xfrm>
            <a:off x="2286000" y="2209800"/>
            <a:ext cx="6248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6" name="Line 8">
            <a:extLst>
              <a:ext uri="{FF2B5EF4-FFF2-40B4-BE49-F238E27FC236}">
                <a16:creationId xmlns:a16="http://schemas.microsoft.com/office/drawing/2014/main" id="{D03C4F4B-B804-C047-BE50-F547218412CD}"/>
              </a:ext>
            </a:extLst>
          </p:cNvPr>
          <p:cNvSpPr>
            <a:spLocks noChangeShapeType="1"/>
          </p:cNvSpPr>
          <p:nvPr/>
        </p:nvSpPr>
        <p:spPr bwMode="auto">
          <a:xfrm>
            <a:off x="1295400" y="2590800"/>
            <a:ext cx="0" cy="990600"/>
          </a:xfrm>
          <a:prstGeom prst="line">
            <a:avLst/>
          </a:prstGeom>
          <a:noFill/>
          <a:ln w="762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3">
            <a:extLst>
              <a:ext uri="{FF2B5EF4-FFF2-40B4-BE49-F238E27FC236}">
                <a16:creationId xmlns:a16="http://schemas.microsoft.com/office/drawing/2014/main" id="{065321E6-119A-E50D-C632-29053B1F2253}"/>
              </a:ext>
            </a:extLst>
          </p:cNvPr>
          <p:cNvSpPr txBox="1">
            <a:spLocks noChangeArrowheads="1"/>
          </p:cNvSpPr>
          <p:nvPr/>
        </p:nvSpPr>
        <p:spPr bwMode="auto">
          <a:xfrm>
            <a:off x="457200" y="1905000"/>
            <a:ext cx="8686800" cy="9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en-US" altLang="zh-CN" kern="0" dirty="0"/>
              <a:t>	CPI =</a:t>
            </a:r>
          </a:p>
        </p:txBody>
      </p:sp>
      <p:sp>
        <p:nvSpPr>
          <p:cNvPr id="3" name="Rectangle 3">
            <a:extLst>
              <a:ext uri="{FF2B5EF4-FFF2-40B4-BE49-F238E27FC236}">
                <a16:creationId xmlns:a16="http://schemas.microsoft.com/office/drawing/2014/main" id="{2CB01CBB-F4C0-BC5F-F630-9B84AC870469}"/>
              </a:ext>
            </a:extLst>
          </p:cNvPr>
          <p:cNvSpPr txBox="1">
            <a:spLocks noChangeArrowheads="1"/>
          </p:cNvSpPr>
          <p:nvPr/>
        </p:nvSpPr>
        <p:spPr bwMode="auto">
          <a:xfrm>
            <a:off x="457199" y="3657600"/>
            <a:ext cx="838199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en-US" altLang="zh-CN" kern="0" dirty="0"/>
              <a:t>	</a:t>
            </a:r>
            <a:r>
              <a:rPr lang="en-US" altLang="zh-CN" dirty="0"/>
              <a:t>Clock cycles = </a:t>
            </a:r>
            <a:r>
              <a:rPr lang="en-US" altLang="zh-CN" dirty="0">
                <a:solidFill>
                  <a:srgbClr val="00B050"/>
                </a:solidFill>
              </a:rPr>
              <a:t>IC</a:t>
            </a:r>
            <a:r>
              <a:rPr lang="en-US" altLang="zh-CN" dirty="0"/>
              <a:t> x CPI</a:t>
            </a:r>
            <a:endParaRPr lang="en-US" altLang="zh-CN" kern="0" dirty="0"/>
          </a:p>
          <a:p>
            <a:pPr eaLnBrk="1" hangingPunct="1">
              <a:buFontTx/>
              <a:buNone/>
            </a:pPr>
            <a:endParaRPr lang="en-US" altLang="zh-CN" kern="0" dirty="0"/>
          </a:p>
          <a:p>
            <a:pPr eaLnBrk="1" hangingPunct="1">
              <a:buFontTx/>
              <a:buNone/>
            </a:pPr>
            <a:r>
              <a:rPr lang="en-US" altLang="zh-CN" sz="2800" b="1" kern="0" dirty="0"/>
              <a:t>	</a:t>
            </a:r>
            <a:endParaRPr lang="en-US" altLang="zh-CN" kern="0" dirty="0"/>
          </a:p>
        </p:txBody>
      </p:sp>
      <p:sp>
        <p:nvSpPr>
          <p:cNvPr id="5" name="Line 8">
            <a:extLst>
              <a:ext uri="{FF2B5EF4-FFF2-40B4-BE49-F238E27FC236}">
                <a16:creationId xmlns:a16="http://schemas.microsoft.com/office/drawing/2014/main" id="{C35ED631-AD22-E650-6615-356BA2E3E33E}"/>
              </a:ext>
            </a:extLst>
          </p:cNvPr>
          <p:cNvSpPr>
            <a:spLocks noChangeShapeType="1"/>
          </p:cNvSpPr>
          <p:nvPr/>
        </p:nvSpPr>
        <p:spPr bwMode="auto">
          <a:xfrm>
            <a:off x="1295400" y="4343400"/>
            <a:ext cx="0" cy="990600"/>
          </a:xfrm>
          <a:prstGeom prst="line">
            <a:avLst/>
          </a:prstGeom>
          <a:noFill/>
          <a:ln w="762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3">
            <a:extLst>
              <a:ext uri="{FF2B5EF4-FFF2-40B4-BE49-F238E27FC236}">
                <a16:creationId xmlns:a16="http://schemas.microsoft.com/office/drawing/2014/main" id="{D7EA6745-7AFA-E871-7272-509F8E700112}"/>
              </a:ext>
            </a:extLst>
          </p:cNvPr>
          <p:cNvSpPr txBox="1">
            <a:spLocks noChangeArrowheads="1"/>
          </p:cNvSpPr>
          <p:nvPr/>
        </p:nvSpPr>
        <p:spPr bwMode="auto">
          <a:xfrm>
            <a:off x="457199" y="5448300"/>
            <a:ext cx="89154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pPr>
            <a:r>
              <a:rPr lang="en-US" altLang="zh-CN" kern="0" dirty="0"/>
              <a:t>	</a:t>
            </a:r>
            <a:r>
              <a:rPr lang="en-US" altLang="zh-CN" sz="3200" b="1" dirty="0"/>
              <a:t>CPU time</a:t>
            </a:r>
            <a:r>
              <a:rPr lang="en-US" altLang="zh-CN" sz="3200" dirty="0"/>
              <a:t> = </a:t>
            </a:r>
            <a:r>
              <a:rPr lang="en-US" altLang="zh-CN" sz="2800" dirty="0"/>
              <a:t>Clock cycles x Clock cycle time</a:t>
            </a:r>
          </a:p>
          <a:p>
            <a:pPr eaLnBrk="1" hangingPunct="1">
              <a:buFontTx/>
              <a:buNone/>
            </a:pPr>
            <a:r>
              <a:rPr lang="en-US" altLang="zh-CN" kern="0" dirty="0">
                <a:solidFill>
                  <a:schemeClr val="bg1"/>
                </a:solidFill>
              </a:rPr>
              <a:t>	</a:t>
            </a:r>
            <a:r>
              <a:rPr lang="en-US" altLang="zh-CN" sz="3200" b="1" dirty="0">
                <a:solidFill>
                  <a:schemeClr val="bg1"/>
                </a:solidFill>
              </a:rPr>
              <a:t>CPU time</a:t>
            </a:r>
            <a:r>
              <a:rPr lang="en-US" altLang="zh-CN" sz="3200" dirty="0">
                <a:solidFill>
                  <a:schemeClr val="bg1"/>
                </a:solidFill>
              </a:rPr>
              <a:t> </a:t>
            </a:r>
            <a:r>
              <a:rPr lang="en-US" altLang="zh-CN" sz="3200" dirty="0"/>
              <a:t>= </a:t>
            </a:r>
            <a:r>
              <a:rPr lang="en-US" altLang="zh-CN" sz="2800" dirty="0"/>
              <a:t>IC x CPI x Clock cycle time</a:t>
            </a:r>
          </a:p>
          <a:p>
            <a:pPr eaLnBrk="1" hangingPunct="1">
              <a:buFontTx/>
              <a:buNone/>
            </a:pPr>
            <a:endParaRPr lang="en-US" altLang="zh-CN" kern="0" dirty="0"/>
          </a:p>
          <a:p>
            <a:pPr eaLnBrk="1" hangingPunct="1">
              <a:buFontTx/>
              <a:buNone/>
            </a:pPr>
            <a:endParaRPr lang="en-US" altLang="zh-CN" kern="0" dirty="0"/>
          </a:p>
          <a:p>
            <a:pPr eaLnBrk="1" hangingPunct="1">
              <a:buFontTx/>
              <a:buNone/>
            </a:pPr>
            <a:r>
              <a:rPr lang="en-US" altLang="zh-CN" sz="2800" b="1" kern="0" dirty="0"/>
              <a:t>	</a:t>
            </a:r>
            <a:endParaRPr lang="en-US" altLang="zh-CN" kern="0" dirty="0"/>
          </a:p>
        </p:txBody>
      </p:sp>
    </p:spTree>
    <p:extLst>
      <p:ext uri="{BB962C8B-B14F-4D97-AF65-F5344CB8AC3E}">
        <p14:creationId xmlns:p14="http://schemas.microsoft.com/office/powerpoint/2010/main" val="8314864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a:extLst>
              <a:ext uri="{FF2B5EF4-FFF2-40B4-BE49-F238E27FC236}">
                <a16:creationId xmlns:a16="http://schemas.microsoft.com/office/drawing/2014/main" id="{314A542B-E41D-E040-9F9E-0A9FDD91B677}"/>
              </a:ext>
            </a:extLst>
          </p:cNvPr>
          <p:cNvSpPr>
            <a:spLocks noGrp="1" noChangeArrowheads="1"/>
          </p:cNvSpPr>
          <p:nvPr>
            <p:ph type="title"/>
          </p:nvPr>
        </p:nvSpPr>
        <p:spPr/>
        <p:txBody>
          <a:bodyPr/>
          <a:lstStyle/>
          <a:p>
            <a:r>
              <a:rPr lang="en-CN" altLang="en-CN"/>
              <a:t>Decisive Characteristics</a:t>
            </a:r>
          </a:p>
        </p:txBody>
      </p:sp>
      <p:sp>
        <p:nvSpPr>
          <p:cNvPr id="212994" name="Content Placeholder 2">
            <a:extLst>
              <a:ext uri="{FF2B5EF4-FFF2-40B4-BE49-F238E27FC236}">
                <a16:creationId xmlns:a16="http://schemas.microsoft.com/office/drawing/2014/main" id="{E4F7569C-D48F-FB49-B9D1-D1F647BDFCCA}"/>
              </a:ext>
            </a:extLst>
          </p:cNvPr>
          <p:cNvSpPr>
            <a:spLocks noGrp="1" noChangeArrowheads="1"/>
          </p:cNvSpPr>
          <p:nvPr>
            <p:ph idx="1"/>
          </p:nvPr>
        </p:nvSpPr>
        <p:spPr>
          <a:xfrm>
            <a:off x="457200" y="1600200"/>
            <a:ext cx="9220200" cy="5257800"/>
          </a:xfrm>
        </p:spPr>
        <p:txBody>
          <a:bodyPr/>
          <a:lstStyle/>
          <a:p>
            <a:pPr eaLnBrk="1" hangingPunct="1"/>
            <a:r>
              <a:rPr lang="en-US" altLang="zh-CN" dirty="0">
                <a:solidFill>
                  <a:srgbClr val="00B0F0"/>
                </a:solidFill>
              </a:rPr>
              <a:t>Clock cycle time</a:t>
            </a:r>
          </a:p>
          <a:p>
            <a:pPr eaLnBrk="1" hangingPunct="1">
              <a:buFontTx/>
              <a:buNone/>
            </a:pPr>
            <a:r>
              <a:rPr lang="en-US" altLang="zh-CN" dirty="0"/>
              <a:t>	hardware technology and organization</a:t>
            </a:r>
          </a:p>
          <a:p>
            <a:pPr eaLnBrk="1" hangingPunct="1"/>
            <a:r>
              <a:rPr lang="en-US" altLang="zh-CN" dirty="0">
                <a:solidFill>
                  <a:srgbClr val="00B0F0"/>
                </a:solidFill>
              </a:rPr>
              <a:t>CPI</a:t>
            </a:r>
          </a:p>
          <a:p>
            <a:pPr eaLnBrk="1" hangingPunct="1">
              <a:buFontTx/>
              <a:buNone/>
            </a:pPr>
            <a:r>
              <a:rPr lang="en-US" altLang="zh-CN" dirty="0"/>
              <a:t>	organization and ISA</a:t>
            </a:r>
          </a:p>
          <a:p>
            <a:pPr eaLnBrk="1" hangingPunct="1"/>
            <a:r>
              <a:rPr lang="en-US" altLang="zh-CN" dirty="0">
                <a:solidFill>
                  <a:srgbClr val="00B0F0"/>
                </a:solidFill>
              </a:rPr>
              <a:t>Instruction count</a:t>
            </a:r>
          </a:p>
          <a:p>
            <a:pPr eaLnBrk="1" hangingPunct="1">
              <a:buFontTx/>
              <a:buNone/>
            </a:pPr>
            <a:r>
              <a:rPr lang="en-US" altLang="zh-CN" dirty="0"/>
              <a:t>	ISA and compiler technology</a:t>
            </a:r>
          </a:p>
          <a:p>
            <a:pPr eaLnBrk="1" hangingPunct="1">
              <a:buFontTx/>
              <a:buNone/>
            </a:pPr>
            <a:r>
              <a:rPr lang="en-US" altLang="zh-CN" dirty="0"/>
              <a:t>	</a:t>
            </a:r>
          </a:p>
          <a:p>
            <a:endParaRPr lang="en-CN" altLang="en-CN"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a:extLst>
              <a:ext uri="{FF2B5EF4-FFF2-40B4-BE49-F238E27FC236}">
                <a16:creationId xmlns:a16="http://schemas.microsoft.com/office/drawing/2014/main" id="{F0F34D2F-388C-F342-9C8C-0105E15BF649}"/>
              </a:ext>
            </a:extLst>
          </p:cNvPr>
          <p:cNvSpPr>
            <a:spLocks noGrp="1" noChangeArrowheads="1"/>
          </p:cNvSpPr>
          <p:nvPr>
            <p:ph type="title"/>
          </p:nvPr>
        </p:nvSpPr>
        <p:spPr/>
        <p:txBody>
          <a:bodyPr/>
          <a:lstStyle/>
          <a:p>
            <a:pPr eaLnBrk="1" hangingPunct="1"/>
            <a:r>
              <a:rPr lang="en-US" altLang="zh-CN"/>
              <a:t>Multiple Instructions</a:t>
            </a:r>
          </a:p>
        </p:txBody>
      </p:sp>
      <p:pic>
        <p:nvPicPr>
          <p:cNvPr id="215042" name="Picture 1">
            <a:extLst>
              <a:ext uri="{FF2B5EF4-FFF2-40B4-BE49-F238E27FC236}">
                <a16:creationId xmlns:a16="http://schemas.microsoft.com/office/drawing/2014/main" id="{A35E23A4-41A6-614F-AFF1-816DCF98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4962525"/>
            <a:ext cx="7823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3" name="Picture 2">
            <a:extLst>
              <a:ext uri="{FF2B5EF4-FFF2-40B4-BE49-F238E27FC236}">
                <a16:creationId xmlns:a16="http://schemas.microsoft.com/office/drawing/2014/main" id="{A32C4123-095F-A144-B423-A5AAF6CA1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390900"/>
            <a:ext cx="77724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4" name="Picture 3">
            <a:extLst>
              <a:ext uri="{FF2B5EF4-FFF2-40B4-BE49-F238E27FC236}">
                <a16:creationId xmlns:a16="http://schemas.microsoft.com/office/drawing/2014/main" id="{3C1BEEA5-5862-494F-A19A-231E323FE9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722438"/>
            <a:ext cx="7607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a:extLst>
              <a:ext uri="{FF2B5EF4-FFF2-40B4-BE49-F238E27FC236}">
                <a16:creationId xmlns:a16="http://schemas.microsoft.com/office/drawing/2014/main" id="{CEB73683-9C12-0646-9AC8-28456C3F4433}"/>
              </a:ext>
            </a:extLst>
          </p:cNvPr>
          <p:cNvSpPr>
            <a:spLocks noGrp="1" noChangeArrowheads="1"/>
          </p:cNvSpPr>
          <p:nvPr>
            <p:ph type="title"/>
          </p:nvPr>
        </p:nvSpPr>
        <p:spPr/>
        <p:txBody>
          <a:bodyPr/>
          <a:lstStyle/>
          <a:p>
            <a:pPr eaLnBrk="1" hangingPunct="1"/>
            <a:r>
              <a:rPr lang="en-US" altLang="zh-CN"/>
              <a:t>Review</a:t>
            </a:r>
            <a:endParaRPr lang="en-US" altLang="zh-CN">
              <a:solidFill>
                <a:srgbClr val="FF0000"/>
              </a:solidFill>
            </a:endParaRPr>
          </a:p>
        </p:txBody>
      </p:sp>
      <p:sp>
        <p:nvSpPr>
          <p:cNvPr id="217090" name="Rectangle 3">
            <a:extLst>
              <a:ext uri="{FF2B5EF4-FFF2-40B4-BE49-F238E27FC236}">
                <a16:creationId xmlns:a16="http://schemas.microsoft.com/office/drawing/2014/main" id="{7DE1C17E-ECDF-BD4D-BB0B-EDAC869AD4AF}"/>
              </a:ext>
            </a:extLst>
          </p:cNvPr>
          <p:cNvSpPr>
            <a:spLocks noGrp="1" noChangeArrowheads="1"/>
          </p:cNvSpPr>
          <p:nvPr>
            <p:ph type="body" idx="1"/>
          </p:nvPr>
        </p:nvSpPr>
        <p:spPr/>
        <p:txBody>
          <a:bodyPr/>
          <a:lstStyle/>
          <a:p>
            <a:pPr eaLnBrk="1" hangingPunct="1"/>
            <a:r>
              <a:rPr lang="en-US" altLang="zh-CN"/>
              <a:t>Trends in technology, power, energy, and cost</a:t>
            </a:r>
          </a:p>
          <a:p>
            <a:pPr eaLnBrk="1" hangingPunct="1"/>
            <a:r>
              <a:rPr lang="en-US" altLang="zh-CN"/>
              <a:t>Dependability</a:t>
            </a:r>
          </a:p>
          <a:p>
            <a:pPr eaLnBrk="1" hangingPunct="1"/>
            <a:r>
              <a:rPr lang="en-US" altLang="zh-CN"/>
              <a:t>Performance</a:t>
            </a:r>
          </a:p>
          <a:p>
            <a:pPr eaLnBrk="1" hangingPunct="1"/>
            <a:r>
              <a:rPr lang="en-US" altLang="zh-CN"/>
              <a:t>Quantitative principles</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11CB-DC9C-4EF7-538E-DA81FC148C05}"/>
              </a:ext>
            </a:extLst>
          </p:cNvPr>
          <p:cNvSpPr>
            <a:spLocks noGrp="1"/>
          </p:cNvSpPr>
          <p:nvPr>
            <p:ph type="title"/>
          </p:nvPr>
        </p:nvSpPr>
        <p:spPr/>
        <p:txBody>
          <a:bodyPr/>
          <a:lstStyle/>
          <a:p>
            <a:r>
              <a:rPr lang="en-CN" dirty="0"/>
              <a:t>Quantitative Principles</a:t>
            </a:r>
          </a:p>
        </p:txBody>
      </p:sp>
      <p:sp>
        <p:nvSpPr>
          <p:cNvPr id="3" name="Content Placeholder 2">
            <a:extLst>
              <a:ext uri="{FF2B5EF4-FFF2-40B4-BE49-F238E27FC236}">
                <a16:creationId xmlns:a16="http://schemas.microsoft.com/office/drawing/2014/main" id="{9E770419-CF9D-1507-54DD-581527BD07A1}"/>
              </a:ext>
            </a:extLst>
          </p:cNvPr>
          <p:cNvSpPr>
            <a:spLocks noGrp="1"/>
          </p:cNvSpPr>
          <p:nvPr>
            <p:ph idx="1"/>
          </p:nvPr>
        </p:nvSpPr>
        <p:spPr>
          <a:xfrm>
            <a:off x="457200" y="1600200"/>
            <a:ext cx="8686800" cy="5257800"/>
          </a:xfrm>
        </p:spPr>
        <p:txBody>
          <a:bodyPr/>
          <a:lstStyle/>
          <a:p>
            <a:r>
              <a:rPr lang="en-CN" dirty="0"/>
              <a:t>Locality</a:t>
            </a:r>
          </a:p>
          <a:p>
            <a:r>
              <a:rPr lang="en-US" dirty="0"/>
              <a:t>P</a:t>
            </a:r>
            <a:r>
              <a:rPr lang="en-CN" dirty="0"/>
              <a:t>arallelism</a:t>
            </a:r>
          </a:p>
          <a:p>
            <a:r>
              <a:rPr lang="en-CN" dirty="0"/>
              <a:t>Amdahl’s Law:                                   focus on common case - fraction</a:t>
            </a:r>
            <a:r>
              <a:rPr lang="en-CN" baseline="-25000" dirty="0"/>
              <a:t>enhanced</a:t>
            </a:r>
            <a:r>
              <a:rPr lang="en-CN" dirty="0"/>
              <a:t>    speedup limit ~ 1/(1- fraction</a:t>
            </a:r>
            <a:r>
              <a:rPr lang="en-CN" baseline="-25000" dirty="0"/>
              <a:t>enhanced</a:t>
            </a:r>
            <a:r>
              <a:rPr lang="en-CN" dirty="0"/>
              <a:t>)</a:t>
            </a:r>
          </a:p>
          <a:p>
            <a:endParaRPr lang="en-CN" dirty="0"/>
          </a:p>
        </p:txBody>
      </p:sp>
    </p:spTree>
    <p:extLst>
      <p:ext uri="{BB962C8B-B14F-4D97-AF65-F5344CB8AC3E}">
        <p14:creationId xmlns:p14="http://schemas.microsoft.com/office/powerpoint/2010/main" val="4068261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5">
            <a:extLst>
              <a:ext uri="{FF2B5EF4-FFF2-40B4-BE49-F238E27FC236}">
                <a16:creationId xmlns:a16="http://schemas.microsoft.com/office/drawing/2014/main" id="{BDBB11F9-0994-A941-9352-A1920FFAA38D}"/>
              </a:ext>
            </a:extLst>
          </p:cNvPr>
          <p:cNvSpPr>
            <a:spLocks noGrp="1" noChangeArrowheads="1"/>
          </p:cNvSpPr>
          <p:nvPr>
            <p:ph type="title"/>
          </p:nvPr>
        </p:nvSpPr>
        <p:spPr>
          <a:xfrm>
            <a:off x="3657600" y="2971800"/>
            <a:ext cx="5486400" cy="1143000"/>
          </a:xfrm>
          <a:noFill/>
        </p:spPr>
        <p:txBody>
          <a:bodyPr/>
          <a:lstStyle/>
          <a:p>
            <a:pPr algn="r" eaLnBrk="1" hangingPunct="1"/>
            <a:r>
              <a:rPr lang="en-US" altLang="zh-CN"/>
              <a:t>Chapter 1.4-1.9</a:t>
            </a:r>
          </a:p>
        </p:txBody>
      </p:sp>
      <p:pic>
        <p:nvPicPr>
          <p:cNvPr id="5" name="Picture 4">
            <a:extLst>
              <a:ext uri="{FF2B5EF4-FFF2-40B4-BE49-F238E27FC236}">
                <a16:creationId xmlns:a16="http://schemas.microsoft.com/office/drawing/2014/main" id="{93B1BF1C-C7BE-F04C-AA6D-416E66599A66}"/>
              </a:ext>
            </a:extLst>
          </p:cNvPr>
          <p:cNvPicPr>
            <a:picLocks noChangeAspect="1"/>
          </p:cNvPicPr>
          <p:nvPr/>
        </p:nvPicPr>
        <p:blipFill>
          <a:blip r:embed="rId3"/>
          <a:stretch>
            <a:fillRect/>
          </a:stretch>
        </p:blipFill>
        <p:spPr>
          <a:xfrm>
            <a:off x="0" y="1047750"/>
            <a:ext cx="3857625" cy="475077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a:extLst>
              <a:ext uri="{FF2B5EF4-FFF2-40B4-BE49-F238E27FC236}">
                <a16:creationId xmlns:a16="http://schemas.microsoft.com/office/drawing/2014/main" id="{45676A99-24F5-A043-BBE7-B27B3882F598}"/>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5" name="内容占位符 3">
            <a:extLst>
              <a:ext uri="{FF2B5EF4-FFF2-40B4-BE49-F238E27FC236}">
                <a16:creationId xmlns:a16="http://schemas.microsoft.com/office/drawing/2014/main" id="{9F99B9DF-DDFD-D343-9157-BB0C0EFAC49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8000" y="0"/>
            <a:ext cx="12192000" cy="6858000"/>
          </a:xfrm>
        </p:spPr>
      </p:pic>
      <p:sp>
        <p:nvSpPr>
          <p:cNvPr id="4" name="Rectangle 2">
            <a:extLst>
              <a:ext uri="{FF2B5EF4-FFF2-40B4-BE49-F238E27FC236}">
                <a16:creationId xmlns:a16="http://schemas.microsoft.com/office/drawing/2014/main" id="{742669F3-FE92-E145-A3FD-25E4C93BE1B6}"/>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2751D59E-1567-B24A-BB25-B14AB6E4F328}"/>
              </a:ext>
            </a:extLst>
          </p:cNvPr>
          <p:cNvSpPr txBox="1">
            <a:spLocks noChangeArrowheads="1"/>
          </p:cNvSpPr>
          <p:nvPr/>
        </p:nvSpPr>
        <p:spPr bwMode="auto">
          <a:xfrm>
            <a:off x="0" y="3581400"/>
            <a:ext cx="8686800" cy="9906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you</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标题 1">
            <a:extLst>
              <a:ext uri="{FF2B5EF4-FFF2-40B4-BE49-F238E27FC236}">
                <a16:creationId xmlns:a16="http://schemas.microsoft.com/office/drawing/2014/main" id="{BC389697-50CE-8941-9A10-4B5E4613E1A1}"/>
              </a:ext>
            </a:extLst>
          </p:cNvPr>
          <p:cNvSpPr>
            <a:spLocks noGrp="1" noChangeArrowheads="1"/>
          </p:cNvSpPr>
          <p:nvPr>
            <p:ph type="title"/>
          </p:nvPr>
        </p:nvSpPr>
        <p:spPr/>
        <p:txBody>
          <a:bodyPr/>
          <a:lstStyle/>
          <a:p>
            <a:r>
              <a:rPr lang="en-US" altLang="zh-CN"/>
              <a:t>#What’s More</a:t>
            </a:r>
            <a:endParaRPr lang="zh-CN" altLang="en-US"/>
          </a:p>
        </p:txBody>
      </p:sp>
      <p:sp>
        <p:nvSpPr>
          <p:cNvPr id="223234" name="内容占位符 2">
            <a:extLst>
              <a:ext uri="{FF2B5EF4-FFF2-40B4-BE49-F238E27FC236}">
                <a16:creationId xmlns:a16="http://schemas.microsoft.com/office/drawing/2014/main" id="{91FE7A68-3B72-424E-B3EB-3488B0767D26}"/>
              </a:ext>
            </a:extLst>
          </p:cNvPr>
          <p:cNvSpPr>
            <a:spLocks noGrp="1" noChangeArrowheads="1"/>
          </p:cNvSpPr>
          <p:nvPr>
            <p:ph idx="1"/>
          </p:nvPr>
        </p:nvSpPr>
        <p:spPr/>
        <p:txBody>
          <a:bodyPr/>
          <a:lstStyle/>
          <a:p>
            <a:r>
              <a:rPr lang="en-US" altLang="zh-CN">
                <a:hlinkClick r:id="rId2"/>
              </a:rPr>
              <a:t>You and Your Research</a:t>
            </a:r>
            <a:r>
              <a:rPr lang="en-US" altLang="zh-CN"/>
              <a:t> </a:t>
            </a:r>
          </a:p>
          <a:p>
            <a:pPr>
              <a:buFontTx/>
              <a:buNone/>
            </a:pPr>
            <a:r>
              <a:rPr lang="en-US" altLang="zh-CN"/>
              <a:t>	by Richard Hamming</a:t>
            </a:r>
          </a:p>
          <a:p>
            <a:r>
              <a:rPr lang="en-US" altLang="zh-CN">
                <a:hlinkClick r:id="rId3"/>
              </a:rPr>
              <a:t>How to Write a Great Research Paper</a:t>
            </a:r>
            <a:endParaRPr lang="en-US" altLang="zh-CN"/>
          </a:p>
          <a:p>
            <a:pPr>
              <a:buFontTx/>
              <a:buNone/>
            </a:pPr>
            <a:r>
              <a:rPr lang="en-US" altLang="zh-CN"/>
              <a:t>	by Simon Peyton Jones</a:t>
            </a:r>
          </a:p>
          <a:p>
            <a:r>
              <a:rPr lang="en-US" altLang="zh-CN">
                <a:hlinkClick r:id="rId4"/>
              </a:rPr>
              <a:t>How to Give a Great Research Talk</a:t>
            </a:r>
            <a:endParaRPr lang="en-US" altLang="zh-CN"/>
          </a:p>
          <a:p>
            <a:pPr>
              <a:buFontTx/>
              <a:buNone/>
            </a:pPr>
            <a:r>
              <a:rPr lang="en-US" altLang="zh-CN"/>
              <a:t>	by Simon Peyton Jones</a:t>
            </a:r>
          </a:p>
          <a:p>
            <a:r>
              <a:rPr lang="en-US" altLang="zh-CN">
                <a:hlinkClick r:id="rId5"/>
              </a:rPr>
              <a:t>A Radical New Way to Control the English Language</a:t>
            </a:r>
            <a:r>
              <a:rPr lang="en-US" altLang="zh-CN"/>
              <a:t> by George Gopen</a:t>
            </a:r>
          </a:p>
          <a:p>
            <a:pPr>
              <a:buFontTx/>
              <a:buNone/>
            </a:pPr>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标题 1">
            <a:extLst>
              <a:ext uri="{FF2B5EF4-FFF2-40B4-BE49-F238E27FC236}">
                <a16:creationId xmlns:a16="http://schemas.microsoft.com/office/drawing/2014/main" id="{0911F36C-0663-7A40-B3DC-302611EF3FB3}"/>
              </a:ext>
            </a:extLst>
          </p:cNvPr>
          <p:cNvSpPr>
            <a:spLocks noGrp="1" noChangeArrowheads="1"/>
          </p:cNvSpPr>
          <p:nvPr>
            <p:ph type="title"/>
          </p:nvPr>
        </p:nvSpPr>
        <p:spPr/>
        <p:txBody>
          <a:bodyPr/>
          <a:lstStyle/>
          <a:p>
            <a:r>
              <a:rPr lang="en-US" altLang="zh-CN"/>
              <a:t>#What’s More</a:t>
            </a:r>
            <a:endParaRPr lang="zh-CN" altLang="en-US"/>
          </a:p>
        </p:txBody>
      </p:sp>
      <p:sp>
        <p:nvSpPr>
          <p:cNvPr id="224258" name="内容占位符 2">
            <a:extLst>
              <a:ext uri="{FF2B5EF4-FFF2-40B4-BE49-F238E27FC236}">
                <a16:creationId xmlns:a16="http://schemas.microsoft.com/office/drawing/2014/main" id="{AE641F2D-5625-A846-847B-BAC7E41A3D9E}"/>
              </a:ext>
            </a:extLst>
          </p:cNvPr>
          <p:cNvSpPr>
            <a:spLocks noGrp="1" noChangeArrowheads="1"/>
          </p:cNvSpPr>
          <p:nvPr>
            <p:ph idx="1"/>
          </p:nvPr>
        </p:nvSpPr>
        <p:spPr/>
        <p:txBody>
          <a:bodyPr/>
          <a:lstStyle/>
          <a:p>
            <a:r>
              <a:rPr lang="en-US" altLang="zh-CN">
                <a:hlinkClick r:id="rId2"/>
              </a:rPr>
              <a:t>How to Do Good Research</a:t>
            </a:r>
            <a:r>
              <a:rPr lang="en-US" altLang="zh-CN"/>
              <a:t> </a:t>
            </a:r>
          </a:p>
          <a:p>
            <a:pPr>
              <a:buFontTx/>
              <a:buNone/>
            </a:pPr>
            <a:r>
              <a:rPr lang="en-US" altLang="zh-CN"/>
              <a:t>	by Frédo Durand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descr="Z:\WOMAT\Production\Artfinal\0000000038\MKCAD\978-0-12-811905-1\0003165540\XMLLowres\f01-09-9780128119051.jpg">
            <a:extLst>
              <a:ext uri="{FF2B5EF4-FFF2-40B4-BE49-F238E27FC236}">
                <a16:creationId xmlns:a16="http://schemas.microsoft.com/office/drawing/2014/main" id="{74480AB4-8C2B-9948-9F85-7D12A11F1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389063"/>
            <a:ext cx="6161087"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2">
            <a:extLst>
              <a:ext uri="{FF2B5EF4-FFF2-40B4-BE49-F238E27FC236}">
                <a16:creationId xmlns:a16="http://schemas.microsoft.com/office/drawing/2014/main" id="{2F5AAD57-7684-C14F-B8A2-78006169F129}"/>
              </a:ext>
            </a:extLst>
          </p:cNvPr>
          <p:cNvSpPr>
            <a:spLocks noGrp="1" noChangeArrowheads="1"/>
          </p:cNvSpPr>
          <p:nvPr>
            <p:ph type="title"/>
          </p:nvPr>
        </p:nvSpPr>
        <p:spPr/>
        <p:txBody>
          <a:bodyPr/>
          <a:lstStyle/>
          <a:p>
            <a:pPr eaLnBrk="1" hangingPunct="1"/>
            <a:r>
              <a:rPr lang="en-US" altLang="zh-CN"/>
              <a:t>Bandwidth over Latency</a:t>
            </a:r>
          </a:p>
        </p:txBody>
      </p:sp>
      <p:sp>
        <p:nvSpPr>
          <p:cNvPr id="2" name="Oval 1">
            <a:extLst>
              <a:ext uri="{FF2B5EF4-FFF2-40B4-BE49-F238E27FC236}">
                <a16:creationId xmlns:a16="http://schemas.microsoft.com/office/drawing/2014/main" id="{CF255615-6A29-E14C-A863-BCF77334BB77}"/>
              </a:ext>
            </a:extLst>
          </p:cNvPr>
          <p:cNvSpPr/>
          <p:nvPr/>
        </p:nvSpPr>
        <p:spPr>
          <a:xfrm>
            <a:off x="4886325" y="1547018"/>
            <a:ext cx="2667000" cy="165338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TextBox 5">
            <a:extLst>
              <a:ext uri="{FF2B5EF4-FFF2-40B4-BE49-F238E27FC236}">
                <a16:creationId xmlns:a16="http://schemas.microsoft.com/office/drawing/2014/main" id="{FCE1311E-E803-2E41-B9CC-19DE3DDA79DC}"/>
              </a:ext>
            </a:extLst>
          </p:cNvPr>
          <p:cNvSpPr txBox="1">
            <a:spLocks noChangeArrowheads="1"/>
          </p:cNvSpPr>
          <p:nvPr/>
        </p:nvSpPr>
        <p:spPr bwMode="auto">
          <a:xfrm>
            <a:off x="0" y="4648200"/>
            <a:ext cx="775007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For microprocessors and networks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Performance is the primary differentiator: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32000~40000x in bandwidth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50~90x in latency</a:t>
            </a:r>
            <a:endParaRPr kumimoji="0" lang="zh-CN" altLang="en-US"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p:txBody>
      </p:sp>
    </p:spTree>
    <p:extLst>
      <p:ext uri="{BB962C8B-B14F-4D97-AF65-F5344CB8AC3E}">
        <p14:creationId xmlns:p14="http://schemas.microsoft.com/office/powerpoint/2010/main" val="101118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descr="Z:\WOMAT\Production\Artfinal\0000000038\MKCAD\978-0-12-811905-1\0003165540\XMLLowres\f01-09-9780128119051.jpg">
            <a:extLst>
              <a:ext uri="{FF2B5EF4-FFF2-40B4-BE49-F238E27FC236}">
                <a16:creationId xmlns:a16="http://schemas.microsoft.com/office/drawing/2014/main" id="{09364E7A-D2EC-2D43-A21B-B803D6393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389063"/>
            <a:ext cx="6161087" cy="54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Rectangle 2">
            <a:extLst>
              <a:ext uri="{FF2B5EF4-FFF2-40B4-BE49-F238E27FC236}">
                <a16:creationId xmlns:a16="http://schemas.microsoft.com/office/drawing/2014/main" id="{8DA338C0-B40C-8B40-83FC-1DDA4B4A565E}"/>
              </a:ext>
            </a:extLst>
          </p:cNvPr>
          <p:cNvSpPr>
            <a:spLocks noGrp="1" noChangeArrowheads="1"/>
          </p:cNvSpPr>
          <p:nvPr>
            <p:ph type="title"/>
          </p:nvPr>
        </p:nvSpPr>
        <p:spPr/>
        <p:txBody>
          <a:bodyPr/>
          <a:lstStyle/>
          <a:p>
            <a:pPr eaLnBrk="1" hangingPunct="1"/>
            <a:r>
              <a:rPr lang="en-US" altLang="zh-CN"/>
              <a:t>Bandwidth over Latency</a:t>
            </a:r>
          </a:p>
        </p:txBody>
      </p:sp>
      <p:sp>
        <p:nvSpPr>
          <p:cNvPr id="48131" name="TextBox 5">
            <a:extLst>
              <a:ext uri="{FF2B5EF4-FFF2-40B4-BE49-F238E27FC236}">
                <a16:creationId xmlns:a16="http://schemas.microsoft.com/office/drawing/2014/main" id="{9DC00E2B-2848-9140-9BFA-E6C19A70F04B}"/>
              </a:ext>
            </a:extLst>
          </p:cNvPr>
          <p:cNvSpPr txBox="1">
            <a:spLocks noChangeArrowheads="1"/>
          </p:cNvSpPr>
          <p:nvPr/>
        </p:nvSpPr>
        <p:spPr bwMode="auto">
          <a:xfrm>
            <a:off x="0" y="4648200"/>
            <a:ext cx="844962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For memory and disks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Capacity is more important than performance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So capacity improved more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400~2400x in bandwidth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8~9x in latency</a:t>
            </a:r>
            <a:endParaRPr kumimoji="0" lang="zh-CN" altLang="en-US" sz="2800" b="0" i="0" u="none" strike="noStrike" kern="1200" cap="none" spc="0" normalizeH="0" baseline="0" noProof="0" dirty="0">
              <a:ln>
                <a:noFill/>
              </a:ln>
              <a:solidFill>
                <a:srgbClr val="00B0F0"/>
              </a:solidFill>
              <a:effectLst/>
              <a:uLnTx/>
              <a:uFillTx/>
              <a:latin typeface="+mn-lt"/>
              <a:ea typeface="宋体" panose="02010600030101010101" pitchFamily="2" charset="-122"/>
              <a:cs typeface="+mn-cs"/>
            </a:endParaRPr>
          </a:p>
        </p:txBody>
      </p:sp>
      <p:sp>
        <p:nvSpPr>
          <p:cNvPr id="5" name="Oval 4">
            <a:extLst>
              <a:ext uri="{FF2B5EF4-FFF2-40B4-BE49-F238E27FC236}">
                <a16:creationId xmlns:a16="http://schemas.microsoft.com/office/drawing/2014/main" id="{DB78A72E-EDCE-AE4C-86FF-DBB0C62876D5}"/>
              </a:ext>
            </a:extLst>
          </p:cNvPr>
          <p:cNvSpPr/>
          <p:nvPr/>
        </p:nvSpPr>
        <p:spPr>
          <a:xfrm>
            <a:off x="2819400" y="2971800"/>
            <a:ext cx="2667000" cy="165338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F5D5D3BA-0BE4-CE4B-9CA0-9B70AE8199F2}"/>
              </a:ext>
            </a:extLst>
          </p:cNvPr>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p>
        </p:txBody>
      </p:sp>
      <p:sp>
        <p:nvSpPr>
          <p:cNvPr id="6" name="Rectangle 3">
            <a:extLst>
              <a:ext uri="{FF2B5EF4-FFF2-40B4-BE49-F238E27FC236}">
                <a16:creationId xmlns:a16="http://schemas.microsoft.com/office/drawing/2014/main" id="{40BAFAEC-FFD7-444B-8586-2B9A4F263CDE}"/>
              </a:ext>
            </a:extLst>
          </p:cNvPr>
          <p:cNvSpPr txBox="1">
            <a:spLocks noChangeArrowheads="1"/>
          </p:cNvSpPr>
          <p:nvPr/>
        </p:nvSpPr>
        <p:spPr bwMode="auto">
          <a:xfrm>
            <a:off x="0" y="3886200"/>
            <a:ext cx="9144000" cy="29718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How computer design trends evolve?</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descr="Z:\WOMAT\Production\Artfinal\0000000038\MKCAD\978-0-12-811905-1\0003165540\XMLLowres\f01-10-9780128119051.jpg">
            <a:extLst>
              <a:ext uri="{FF2B5EF4-FFF2-40B4-BE49-F238E27FC236}">
                <a16:creationId xmlns:a16="http://schemas.microsoft.com/office/drawing/2014/main" id="{CD128D95-E139-9E4F-B7CE-7BAEAEB38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56288"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1">
            <a:extLst>
              <a:ext uri="{FF2B5EF4-FFF2-40B4-BE49-F238E27FC236}">
                <a16:creationId xmlns:a16="http://schemas.microsoft.com/office/drawing/2014/main" id="{7194A250-9906-C446-B778-459B15791DB9}"/>
              </a:ext>
            </a:extLst>
          </p:cNvPr>
          <p:cNvSpPr>
            <a:spLocks noGrp="1" noChangeArrowheads="1"/>
          </p:cNvSpPr>
          <p:nvPr>
            <p:ph type="title"/>
          </p:nvPr>
        </p:nvSpPr>
        <p:spPr>
          <a:xfrm>
            <a:off x="4953000" y="5715000"/>
            <a:ext cx="4495800" cy="1143000"/>
          </a:xfrm>
        </p:spPr>
        <p:txBody>
          <a:bodyPr/>
          <a:lstStyle/>
          <a:p>
            <a:pPr algn="l"/>
            <a:r>
              <a:rPr lang="en-CN" altLang="en-CN">
                <a:solidFill>
                  <a:srgbClr val="00B0F0"/>
                </a:solidFill>
              </a:rPr>
              <a:t>Performance </a:t>
            </a:r>
            <a:br>
              <a:rPr lang="en-CN" altLang="en-CN">
                <a:solidFill>
                  <a:srgbClr val="00B0F0"/>
                </a:solidFill>
              </a:rPr>
            </a:br>
            <a:r>
              <a:rPr lang="en-CN" altLang="en-CN">
                <a:solidFill>
                  <a:srgbClr val="00B0F0"/>
                </a:solidFill>
              </a:rPr>
              <a:t>Milestones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40FBECEE-B214-634D-8AA0-AE427B6CEF62}"/>
              </a:ext>
            </a:extLst>
          </p:cNvPr>
          <p:cNvSpPr>
            <a:spLocks noGrp="1" noChangeArrowheads="1"/>
          </p:cNvSpPr>
          <p:nvPr>
            <p:ph type="title"/>
          </p:nvPr>
        </p:nvSpPr>
        <p:spPr/>
        <p:txBody>
          <a:bodyPr/>
          <a:lstStyle/>
          <a:p>
            <a:pPr eaLnBrk="1" hangingPunct="1"/>
            <a:r>
              <a:rPr lang="en-US" altLang="zh-CN" sz="3600"/>
              <a:t>Transistor Performance and Wires</a:t>
            </a:r>
          </a:p>
        </p:txBody>
      </p:sp>
      <p:sp>
        <p:nvSpPr>
          <p:cNvPr id="45058" name="Rectangle 3">
            <a:extLst>
              <a:ext uri="{FF2B5EF4-FFF2-40B4-BE49-F238E27FC236}">
                <a16:creationId xmlns:a16="http://schemas.microsoft.com/office/drawing/2014/main" id="{C3ECC0C8-BF1B-7847-9B04-D711ACEA0B92}"/>
              </a:ext>
            </a:extLst>
          </p:cNvPr>
          <p:cNvSpPr>
            <a:spLocks noGrp="1" noChangeArrowheads="1"/>
          </p:cNvSpPr>
          <p:nvPr>
            <p:ph type="body" idx="1"/>
          </p:nvPr>
        </p:nvSpPr>
        <p:spPr/>
        <p:txBody>
          <a:bodyPr/>
          <a:lstStyle/>
          <a:p>
            <a:pPr eaLnBrk="1" hangingPunct="1">
              <a:defRPr/>
            </a:pPr>
            <a:r>
              <a:rPr lang="en-US" altLang="zh-CN" b="1" dirty="0"/>
              <a:t>Feature Size</a:t>
            </a:r>
            <a:r>
              <a:rPr lang="en-US" altLang="zh-CN" dirty="0"/>
              <a:t> is decreasing</a:t>
            </a:r>
          </a:p>
          <a:p>
            <a:pPr eaLnBrk="1" hangingPunct="1">
              <a:buFontTx/>
              <a:buNone/>
              <a:defRPr/>
            </a:pPr>
            <a:r>
              <a:rPr lang="en-US" altLang="zh-CN" dirty="0"/>
              <a:t>	minimum size of a transistor or a wire in either the x or y dimension</a:t>
            </a:r>
          </a:p>
          <a:p>
            <a:pPr marL="0" indent="0" eaLnBrk="1" hangingPunct="1">
              <a:buFontTx/>
              <a:buNone/>
              <a:defRPr/>
            </a:pPr>
            <a:endParaRPr lang="en-US" altLang="zh-CN" dirty="0"/>
          </a:p>
        </p:txBody>
      </p:sp>
      <p:pic>
        <p:nvPicPr>
          <p:cNvPr id="52227" name="Picture 2">
            <a:extLst>
              <a:ext uri="{FF2B5EF4-FFF2-40B4-BE49-F238E27FC236}">
                <a16:creationId xmlns:a16="http://schemas.microsoft.com/office/drawing/2014/main" id="{F266E36D-63F9-C349-A17C-E18DDB82D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51225"/>
            <a:ext cx="441960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76953620-8C82-DA46-8551-7DE8EC052BBC}"/>
              </a:ext>
            </a:extLst>
          </p:cNvPr>
          <p:cNvSpPr txBox="1">
            <a:spLocks noChangeArrowheads="1"/>
          </p:cNvSpPr>
          <p:nvPr/>
        </p:nvSpPr>
        <p:spPr bwMode="auto">
          <a:xfrm>
            <a:off x="4308475" y="3533775"/>
            <a:ext cx="5105400" cy="31718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Transistor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performance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improves linearly with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decreasing feature size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8F3CC89B-A2D6-DC4C-A1EA-E335ACD67937}"/>
              </a:ext>
            </a:extLst>
          </p:cNvPr>
          <p:cNvSpPr>
            <a:spLocks noGrp="1" noChangeArrowheads="1"/>
          </p:cNvSpPr>
          <p:nvPr>
            <p:ph type="title"/>
          </p:nvPr>
        </p:nvSpPr>
        <p:spPr/>
        <p:txBody>
          <a:bodyPr/>
          <a:lstStyle/>
          <a:p>
            <a:pPr eaLnBrk="1" hangingPunct="1"/>
            <a:r>
              <a:rPr lang="en-US" altLang="zh-CN" sz="3600"/>
              <a:t>Transistor Performance and Wires</a:t>
            </a:r>
          </a:p>
        </p:txBody>
      </p:sp>
      <p:sp>
        <p:nvSpPr>
          <p:cNvPr id="54274" name="Rectangle 3">
            <a:extLst>
              <a:ext uri="{FF2B5EF4-FFF2-40B4-BE49-F238E27FC236}">
                <a16:creationId xmlns:a16="http://schemas.microsoft.com/office/drawing/2014/main" id="{108FEEEF-FDB1-A847-BF2F-E27CAA8D7652}"/>
              </a:ext>
            </a:extLst>
          </p:cNvPr>
          <p:cNvSpPr>
            <a:spLocks noGrp="1" noChangeArrowheads="1"/>
          </p:cNvSpPr>
          <p:nvPr>
            <p:ph type="body" idx="1"/>
          </p:nvPr>
        </p:nvSpPr>
        <p:spPr/>
        <p:txBody>
          <a:bodyPr/>
          <a:lstStyle/>
          <a:p>
            <a:pPr eaLnBrk="1" hangingPunct="1"/>
            <a:r>
              <a:rPr lang="en-US" altLang="zh-CN"/>
              <a:t>Feature size shrinks, wires get shorter;</a:t>
            </a:r>
          </a:p>
          <a:p>
            <a:pPr eaLnBrk="1" hangingPunct="1">
              <a:buFontTx/>
              <a:buNone/>
            </a:pPr>
            <a:r>
              <a:rPr lang="en-US" altLang="zh-CN"/>
              <a:t>	resistance and capacitance per unit length get worse</a:t>
            </a:r>
          </a:p>
        </p:txBody>
      </p:sp>
      <p:pic>
        <p:nvPicPr>
          <p:cNvPr id="54275" name="Picture 2">
            <a:extLst>
              <a:ext uri="{FF2B5EF4-FFF2-40B4-BE49-F238E27FC236}">
                <a16:creationId xmlns:a16="http://schemas.microsoft.com/office/drawing/2014/main" id="{3FBFD290-3106-3049-9753-009FD4E63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3254375"/>
            <a:ext cx="662940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8981205B-02AF-4C47-A765-8D04A7A4A6EA}"/>
              </a:ext>
            </a:extLst>
          </p:cNvPr>
          <p:cNvSpPr>
            <a:spLocks noGrp="1" noChangeArrowheads="1"/>
          </p:cNvSpPr>
          <p:nvPr>
            <p:ph type="title"/>
          </p:nvPr>
        </p:nvSpPr>
        <p:spPr/>
        <p:txBody>
          <a:bodyPr/>
          <a:lstStyle/>
          <a:p>
            <a:pPr eaLnBrk="1" hangingPunct="1"/>
            <a:r>
              <a:rPr lang="en-US" altLang="zh-CN" dirty="0"/>
              <a:t>Trends</a:t>
            </a:r>
          </a:p>
        </p:txBody>
      </p:sp>
      <p:sp>
        <p:nvSpPr>
          <p:cNvPr id="56322" name="Rectangle 3">
            <a:extLst>
              <a:ext uri="{FF2B5EF4-FFF2-40B4-BE49-F238E27FC236}">
                <a16:creationId xmlns:a16="http://schemas.microsoft.com/office/drawing/2014/main" id="{EE63AEB6-EFA8-094A-BE03-A36C61DB275D}"/>
              </a:ext>
            </a:extLst>
          </p:cNvPr>
          <p:cNvSpPr>
            <a:spLocks noGrp="1" noChangeArrowheads="1"/>
          </p:cNvSpPr>
          <p:nvPr>
            <p:ph type="body" idx="1"/>
          </p:nvPr>
        </p:nvSpPr>
        <p:spPr/>
        <p:txBody>
          <a:bodyPr/>
          <a:lstStyle/>
          <a:p>
            <a:pPr eaLnBrk="1" hangingPunct="1"/>
            <a:r>
              <a:rPr lang="en-US" altLang="zh-CN">
                <a:solidFill>
                  <a:schemeClr val="tx2"/>
                </a:solidFill>
              </a:rPr>
              <a:t>Technology</a:t>
            </a:r>
          </a:p>
          <a:p>
            <a:pPr eaLnBrk="1" hangingPunct="1"/>
            <a:r>
              <a:rPr lang="en-US" altLang="zh-CN">
                <a:solidFill>
                  <a:srgbClr val="00B0F0"/>
                </a:solidFill>
              </a:rPr>
              <a:t>Power and Energy</a:t>
            </a:r>
          </a:p>
          <a:p>
            <a:pPr eaLnBrk="1" hangingPunct="1"/>
            <a:r>
              <a:rPr lang="en-US" altLang="zh-CN">
                <a:solidFill>
                  <a:schemeClr val="tx2"/>
                </a:solidFill>
              </a:rPr>
              <a:t>Cost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8599F902-5E86-9443-80A7-A8005E107335}"/>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Why power&amp;energy matter?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92584338-C91C-0445-B28D-A5581C01933A}"/>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Why power&amp;energy matter?</a:t>
            </a:r>
          </a:p>
        </p:txBody>
      </p:sp>
      <p:sp>
        <p:nvSpPr>
          <p:cNvPr id="3" name="Rectangle 3">
            <a:extLst>
              <a:ext uri="{FF2B5EF4-FFF2-40B4-BE49-F238E27FC236}">
                <a16:creationId xmlns:a16="http://schemas.microsoft.com/office/drawing/2014/main" id="{DBA22061-0630-D94F-B61C-F3F8E630A849}"/>
              </a:ext>
            </a:extLst>
          </p:cNvPr>
          <p:cNvSpPr txBox="1">
            <a:spLocks noChangeArrowheads="1"/>
          </p:cNvSpPr>
          <p:nvPr/>
        </p:nvSpPr>
        <p:spPr bwMode="auto">
          <a:xfrm>
            <a:off x="0" y="3581400"/>
            <a:ext cx="9525000" cy="30480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power up computer</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distribute power around the chip</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dissipate heat to avoid </a:t>
            </a: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overheating&amp;failures</a:t>
            </a: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pic>
        <p:nvPicPr>
          <p:cNvPr id="60419" name="Graphic 3" descr="Power">
            <a:extLst>
              <a:ext uri="{FF2B5EF4-FFF2-40B4-BE49-F238E27FC236}">
                <a16:creationId xmlns:a16="http://schemas.microsoft.com/office/drawing/2014/main" id="{860125A6-67FE-A042-AB50-49BEAF26B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429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D1ED804D-5020-834C-A023-C1259AA122D2}"/>
              </a:ext>
            </a:extLst>
          </p:cNvPr>
          <p:cNvSpPr>
            <a:spLocks noGrp="1" noChangeArrowheads="1"/>
          </p:cNvSpPr>
          <p:nvPr>
            <p:ph type="title"/>
          </p:nvPr>
        </p:nvSpPr>
        <p:spPr/>
        <p:txBody>
          <a:bodyPr/>
          <a:lstStyle/>
          <a:p>
            <a:pPr eaLnBrk="1" hangingPunct="1"/>
            <a:r>
              <a:rPr lang="en-US" altLang="zh-CN"/>
              <a:t>Power vs Energy</a:t>
            </a:r>
          </a:p>
        </p:txBody>
      </p:sp>
      <p:sp>
        <p:nvSpPr>
          <p:cNvPr id="62466" name="Rectangle 3">
            <a:extLst>
              <a:ext uri="{FF2B5EF4-FFF2-40B4-BE49-F238E27FC236}">
                <a16:creationId xmlns:a16="http://schemas.microsoft.com/office/drawing/2014/main" id="{CCCCC5D7-8892-DC4E-850C-D290F59F7D42}"/>
              </a:ext>
            </a:extLst>
          </p:cNvPr>
          <p:cNvSpPr>
            <a:spLocks noGrp="1" noChangeArrowheads="1"/>
          </p:cNvSpPr>
          <p:nvPr>
            <p:ph type="body" idx="1"/>
          </p:nvPr>
        </p:nvSpPr>
        <p:spPr/>
        <p:txBody>
          <a:bodyPr/>
          <a:lstStyle/>
          <a:p>
            <a:pPr eaLnBrk="1" hangingPunct="1"/>
            <a:r>
              <a:rPr lang="en-US" altLang="zh-CN"/>
              <a:t>How to measure power?</a:t>
            </a:r>
          </a:p>
          <a:p>
            <a:pPr eaLnBrk="1" hangingPunct="1">
              <a:buFontTx/>
              <a:buNone/>
            </a:pPr>
            <a:r>
              <a:rPr lang="en-US" altLang="zh-CN"/>
              <a:t>	</a:t>
            </a:r>
          </a:p>
          <a:p>
            <a:pPr eaLnBrk="1" hangingPunct="1">
              <a:buFontTx/>
              <a:buNone/>
            </a:pPr>
            <a:r>
              <a:rPr lang="en-US" altLang="zh-CN"/>
              <a:t>	</a:t>
            </a:r>
            <a:r>
              <a:rPr lang="en-US" altLang="zh-CN">
                <a:solidFill>
                  <a:srgbClr val="00B0F0"/>
                </a:solidFill>
              </a:rPr>
              <a:t>Power = Energy per unit time</a:t>
            </a:r>
          </a:p>
          <a:p>
            <a:pPr eaLnBrk="1" hangingPunct="1">
              <a:buFontTx/>
              <a:buNone/>
            </a:pPr>
            <a:r>
              <a:rPr lang="en-US" altLang="zh-CN"/>
              <a:t>	1 watt = 1 joule per second</a:t>
            </a:r>
          </a:p>
          <a:p>
            <a:pPr eaLnBrk="1" hangingPunct="1">
              <a:buFontTx/>
              <a:buNone/>
            </a:pPr>
            <a:r>
              <a:rPr lang="en-US" altLang="zh-CN"/>
              <a:t>	</a:t>
            </a:r>
          </a:p>
          <a:p>
            <a:pPr eaLnBrk="1" hangingPunct="1">
              <a:buFontTx/>
              <a:buNone/>
            </a:pPr>
            <a:r>
              <a:rPr lang="en-US" altLang="zh-CN"/>
              <a:t>	</a:t>
            </a:r>
            <a:r>
              <a:rPr lang="en-US" altLang="zh-CN">
                <a:solidFill>
                  <a:srgbClr val="00B0F0"/>
                </a:solidFill>
              </a:rPr>
              <a:t>energy to execute a workload = </a:t>
            </a:r>
          </a:p>
          <a:p>
            <a:pPr eaLnBrk="1" hangingPunct="1">
              <a:buFontTx/>
              <a:buNone/>
            </a:pPr>
            <a:r>
              <a:rPr lang="en-US" altLang="zh-CN">
                <a:solidFill>
                  <a:srgbClr val="00B0F0"/>
                </a:solidFill>
              </a:rPr>
              <a:t>	avg power x execution time</a:t>
            </a:r>
          </a:p>
          <a:p>
            <a:pPr eaLnBrk="1" hangingPunct="1">
              <a:buFontTx/>
              <a:buNone/>
            </a:pPr>
            <a:r>
              <a:rPr lang="en-US" altLang="zh-CN"/>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33CEC146-A374-2644-B97C-21114FA89C1B}"/>
              </a:ext>
            </a:extLst>
          </p:cNvPr>
          <p:cNvSpPr>
            <a:spLocks noGrp="1" noChangeArrowheads="1"/>
          </p:cNvSpPr>
          <p:nvPr>
            <p:ph type="title"/>
          </p:nvPr>
        </p:nvSpPr>
        <p:spPr/>
        <p:txBody>
          <a:bodyPr/>
          <a:lstStyle/>
          <a:p>
            <a:pPr eaLnBrk="1" hangingPunct="1"/>
            <a:r>
              <a:rPr lang="en-US" altLang="zh-CN"/>
              <a:t>Energy Efficiency</a:t>
            </a:r>
          </a:p>
        </p:txBody>
      </p:sp>
      <p:sp>
        <p:nvSpPr>
          <p:cNvPr id="64514" name="Rectangle 3">
            <a:extLst>
              <a:ext uri="{FF2B5EF4-FFF2-40B4-BE49-F238E27FC236}">
                <a16:creationId xmlns:a16="http://schemas.microsoft.com/office/drawing/2014/main" id="{2F61FCE0-1C41-D64D-AB85-8B49C02322B1}"/>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dirty="0"/>
              <a:t>	processor A with 20% higher avg power consumption than processor B;</a:t>
            </a:r>
          </a:p>
          <a:p>
            <a:pPr eaLnBrk="1" hangingPunct="1">
              <a:buFontTx/>
              <a:buNone/>
            </a:pPr>
            <a:r>
              <a:rPr lang="en-US" altLang="zh-CN" dirty="0"/>
              <a:t>	but A executes the task with 70% of the time by B;</a:t>
            </a:r>
          </a:p>
          <a:p>
            <a:pPr eaLnBrk="1" hangingPunct="1">
              <a:buFontTx/>
              <a:buNone/>
            </a:pPr>
            <a:r>
              <a:rPr lang="en-US" altLang="zh-CN" dirty="0"/>
              <a:t>	A or B is more efficient?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F3A06B78-305D-5943-8BFC-4C6F6C2722CF}"/>
              </a:ext>
            </a:extLst>
          </p:cNvPr>
          <p:cNvSpPr>
            <a:spLocks noGrp="1" noChangeArrowheads="1"/>
          </p:cNvSpPr>
          <p:nvPr>
            <p:ph type="title"/>
          </p:nvPr>
        </p:nvSpPr>
        <p:spPr/>
        <p:txBody>
          <a:bodyPr/>
          <a:lstStyle/>
          <a:p>
            <a:pPr eaLnBrk="1" hangingPunct="1"/>
            <a:r>
              <a:rPr lang="en-US" altLang="zh-CN"/>
              <a:t>Energy Efficiency</a:t>
            </a:r>
          </a:p>
        </p:txBody>
      </p:sp>
      <p:sp>
        <p:nvSpPr>
          <p:cNvPr id="66562" name="Rectangle 3">
            <a:extLst>
              <a:ext uri="{FF2B5EF4-FFF2-40B4-BE49-F238E27FC236}">
                <a16:creationId xmlns:a16="http://schemas.microsoft.com/office/drawing/2014/main" id="{5CDCB86B-A84E-EC40-8A1D-59EEBEA48649}"/>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dirty="0"/>
              <a:t>	processor A with 20% higher avg power consumption than processor B;</a:t>
            </a:r>
          </a:p>
          <a:p>
            <a:pPr eaLnBrk="1" hangingPunct="1">
              <a:buFontTx/>
              <a:buNone/>
            </a:pPr>
            <a:r>
              <a:rPr lang="en-US" altLang="zh-CN" dirty="0"/>
              <a:t>	but A executes the task with 70% of the time by B;</a:t>
            </a:r>
          </a:p>
          <a:p>
            <a:pPr eaLnBrk="1" hangingPunct="1">
              <a:buFontTx/>
              <a:buNone/>
            </a:pPr>
            <a:r>
              <a:rPr lang="en-US" altLang="zh-CN" dirty="0"/>
              <a:t>	A or B is more efficient?</a:t>
            </a:r>
          </a:p>
          <a:p>
            <a:pPr eaLnBrk="1" hangingPunct="1"/>
            <a:r>
              <a:rPr lang="en-US" altLang="zh-CN" dirty="0" err="1"/>
              <a:t>EnergyConsumptionA</a:t>
            </a:r>
            <a:endParaRPr lang="en-US" altLang="zh-CN" dirty="0"/>
          </a:p>
          <a:p>
            <a:pPr eaLnBrk="1" hangingPunct="1">
              <a:buFontTx/>
              <a:buNone/>
            </a:pPr>
            <a:r>
              <a:rPr lang="en-US" altLang="zh-CN" dirty="0"/>
              <a:t>=	1.2 x 0.7 x </a:t>
            </a:r>
            <a:r>
              <a:rPr lang="en-US" altLang="zh-CN" dirty="0" err="1"/>
              <a:t>EnergyConsumptionB</a:t>
            </a:r>
            <a:endParaRPr lang="en-US" altLang="zh-CN" dirty="0"/>
          </a:p>
          <a:p>
            <a:pPr eaLnBrk="1" hangingPunct="1">
              <a:buFontTx/>
              <a:buNone/>
            </a:pPr>
            <a:r>
              <a:rPr lang="en-US" altLang="zh-CN" dirty="0"/>
              <a:t>=0.84 x </a:t>
            </a:r>
            <a:r>
              <a:rPr lang="en-US" altLang="zh-CN" dirty="0" err="1"/>
              <a:t>EnergyConsumptionB</a:t>
            </a:r>
            <a:endParaRPr lang="en-US" altLang="zh-CN" dirty="0"/>
          </a:p>
        </p:txBody>
      </p:sp>
      <p:pic>
        <p:nvPicPr>
          <p:cNvPr id="66563" name="Picture 4">
            <a:extLst>
              <a:ext uri="{FF2B5EF4-FFF2-40B4-BE49-F238E27FC236}">
                <a16:creationId xmlns:a16="http://schemas.microsoft.com/office/drawing/2014/main" id="{C7BFA4E5-070E-1546-A9A1-804B4BEDB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550" y="5029200"/>
            <a:ext cx="2711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Line 6">
            <a:extLst>
              <a:ext uri="{FF2B5EF4-FFF2-40B4-BE49-F238E27FC236}">
                <a16:creationId xmlns:a16="http://schemas.microsoft.com/office/drawing/2014/main" id="{443BEB11-F075-7D42-AFD2-926B78ED136B}"/>
              </a:ext>
            </a:extLst>
          </p:cNvPr>
          <p:cNvSpPr>
            <a:spLocks noChangeShapeType="1"/>
          </p:cNvSpPr>
          <p:nvPr/>
        </p:nvSpPr>
        <p:spPr bwMode="auto">
          <a:xfrm>
            <a:off x="6477000" y="5486400"/>
            <a:ext cx="2667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A130CC59-C4F0-3F42-A291-4FDDE4525B0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Where does the energy go?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2B02B35B-B92F-CF45-B732-F8C830AE9089}"/>
              </a:ext>
            </a:extLst>
          </p:cNvPr>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p>
        </p:txBody>
      </p:sp>
      <p:sp>
        <p:nvSpPr>
          <p:cNvPr id="6" name="Rectangle 3">
            <a:extLst>
              <a:ext uri="{FF2B5EF4-FFF2-40B4-BE49-F238E27FC236}">
                <a16:creationId xmlns:a16="http://schemas.microsoft.com/office/drawing/2014/main" id="{50159186-A1A4-E54C-B992-17499DD3BA65}"/>
              </a:ext>
            </a:extLst>
          </p:cNvPr>
          <p:cNvSpPr txBox="1">
            <a:spLocks noChangeArrowheads="1"/>
          </p:cNvSpPr>
          <p:nvPr/>
        </p:nvSpPr>
        <p:spPr bwMode="auto">
          <a:xfrm>
            <a:off x="0" y="3886200"/>
            <a:ext cx="9144000" cy="29718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How computer design trends evolve?</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Performance-driven: Quantitative</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9302134C-EA1C-0C43-9F8B-5596CD97C2D7}"/>
              </a:ext>
            </a:extLst>
          </p:cNvPr>
          <p:cNvSpPr>
            <a:spLocks noGrp="1" noChangeArrowheads="1"/>
          </p:cNvSpPr>
          <p:nvPr>
            <p:ph type="title"/>
          </p:nvPr>
        </p:nvSpPr>
        <p:spPr/>
        <p:txBody>
          <a:bodyPr/>
          <a:lstStyle/>
          <a:p>
            <a:pPr eaLnBrk="1" hangingPunct="1"/>
            <a:r>
              <a:rPr lang="en-US" altLang="zh-CN" sz="4000"/>
              <a:t>Primary Energy Consumption within a Microprocessor</a:t>
            </a:r>
          </a:p>
        </p:txBody>
      </p:sp>
      <p:sp>
        <p:nvSpPr>
          <p:cNvPr id="70658" name="Rectangle 3">
            <a:extLst>
              <a:ext uri="{FF2B5EF4-FFF2-40B4-BE49-F238E27FC236}">
                <a16:creationId xmlns:a16="http://schemas.microsoft.com/office/drawing/2014/main" id="{A01F3984-9F29-3649-80ED-4FE2C580919B}"/>
              </a:ext>
            </a:extLst>
          </p:cNvPr>
          <p:cNvSpPr>
            <a:spLocks noGrp="1" noChangeArrowheads="1"/>
          </p:cNvSpPr>
          <p:nvPr>
            <p:ph type="body" idx="1"/>
          </p:nvPr>
        </p:nvSpPr>
        <p:spPr/>
        <p:txBody>
          <a:bodyPr/>
          <a:lstStyle/>
          <a:p>
            <a:pPr eaLnBrk="1" hangingPunct="1"/>
            <a:r>
              <a:rPr lang="en-US" altLang="zh-CN"/>
              <a:t>Dynamic Energy:</a:t>
            </a:r>
          </a:p>
          <a:p>
            <a:pPr eaLnBrk="1" hangingPunct="1">
              <a:buFontTx/>
              <a:buNone/>
            </a:pPr>
            <a:r>
              <a:rPr lang="en-US" altLang="zh-CN"/>
              <a:t>	switch transistors </a:t>
            </a:r>
          </a:p>
          <a:p>
            <a:pPr eaLnBrk="1" hangingPunct="1">
              <a:buFontTx/>
              <a:buNone/>
            </a:pPr>
            <a:r>
              <a:rPr lang="en-US" altLang="zh-CN" i="1"/>
              <a:t>	</a:t>
            </a:r>
          </a:p>
          <a:p>
            <a:pPr eaLnBrk="1" hangingPunct="1">
              <a:buFontTx/>
              <a:buNone/>
            </a:pPr>
            <a:r>
              <a:rPr lang="en-US" altLang="zh-CN" i="1"/>
              <a:t>	</a:t>
            </a:r>
            <a:r>
              <a:rPr lang="en-US" altLang="zh-CN"/>
              <a:t>energize pulse of the logic transition:</a:t>
            </a:r>
          </a:p>
          <a:p>
            <a:pPr eaLnBrk="1" hangingPunct="1">
              <a:buFontTx/>
              <a:buNone/>
            </a:pPr>
            <a:r>
              <a:rPr lang="en-US" altLang="zh-CN"/>
              <a:t>	0-&gt;1-&gt;0 or 1-&gt;0-&gt;1</a:t>
            </a:r>
          </a:p>
          <a:p>
            <a:pPr eaLnBrk="1" hangingPunct="1">
              <a:buFontTx/>
              <a:buNone/>
            </a:pPr>
            <a:endParaRPr lang="en-US" altLang="zh-CN" sz="2000" i="1"/>
          </a:p>
          <a:p>
            <a:pPr eaLnBrk="1" hangingPunct="1"/>
            <a:r>
              <a:rPr lang="en-US" altLang="zh-CN"/>
              <a:t>The energy of a single transition</a:t>
            </a:r>
          </a:p>
          <a:p>
            <a:pPr eaLnBrk="1" hangingPunct="1">
              <a:buFontTx/>
              <a:buNone/>
            </a:pPr>
            <a:r>
              <a:rPr lang="en-US" altLang="zh-CN"/>
              <a:t>	0-&gt;1 or 1-&gt;0</a:t>
            </a:r>
          </a:p>
        </p:txBody>
      </p:sp>
      <p:pic>
        <p:nvPicPr>
          <p:cNvPr id="70659" name="Picture 1">
            <a:extLst>
              <a:ext uri="{FF2B5EF4-FFF2-40B4-BE49-F238E27FC236}">
                <a16:creationId xmlns:a16="http://schemas.microsoft.com/office/drawing/2014/main" id="{E6EA1730-D973-F440-AC0F-B7D7DBE0F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73363"/>
            <a:ext cx="65468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2">
            <a:extLst>
              <a:ext uri="{FF2B5EF4-FFF2-40B4-BE49-F238E27FC236}">
                <a16:creationId xmlns:a16="http://schemas.microsoft.com/office/drawing/2014/main" id="{5137A519-C0A1-734D-A5E2-D69F6EFA6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5967413"/>
            <a:ext cx="73914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a:extLst>
              <a:ext uri="{FF2B5EF4-FFF2-40B4-BE49-F238E27FC236}">
                <a16:creationId xmlns:a16="http://schemas.microsoft.com/office/drawing/2014/main" id="{2C435673-0E75-154A-B9C9-AC30D3560935}"/>
              </a:ext>
            </a:extLst>
          </p:cNvPr>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r>
              <a:rPr lang="en-US" altLang="zh-CN" b="1" dirty="0"/>
              <a:t>Example</a:t>
            </a:r>
          </a:p>
          <a:p>
            <a:pPr eaLnBrk="1" hangingPunct="1">
              <a:buFontTx/>
              <a:buNone/>
            </a:pPr>
            <a:r>
              <a:rPr lang="en-US" altLang="zh-CN" dirty="0"/>
              <a:t>	for microprocessors supporting adjustable voltage, </a:t>
            </a:r>
          </a:p>
          <a:p>
            <a:pPr eaLnBrk="1" hangingPunct="1">
              <a:buFontTx/>
              <a:buNone/>
            </a:pPr>
            <a:r>
              <a:rPr lang="en-US" altLang="zh-CN" dirty="0"/>
              <a:t>	a 15% reduction in voltage may result in a 15% reduction in frequency;	</a:t>
            </a:r>
          </a:p>
          <a:p>
            <a:pPr eaLnBrk="1" hangingPunct="1">
              <a:buFontTx/>
              <a:buNone/>
            </a:pPr>
            <a:r>
              <a:rPr lang="en-US" altLang="zh-CN" dirty="0"/>
              <a:t>	impact on dynamic energy and power?</a:t>
            </a:r>
          </a:p>
          <a:p>
            <a:pPr eaLnBrk="1" hangingPunct="1">
              <a:buFontTx/>
              <a:buNone/>
            </a:pPr>
            <a:r>
              <a:rPr lang="en-US" altLang="zh-CN" dirty="0"/>
              <a:t>	</a:t>
            </a:r>
          </a:p>
        </p:txBody>
      </p:sp>
      <p:pic>
        <p:nvPicPr>
          <p:cNvPr id="72706" name="Picture 1">
            <a:extLst>
              <a:ext uri="{FF2B5EF4-FFF2-40B4-BE49-F238E27FC236}">
                <a16:creationId xmlns:a16="http://schemas.microsoft.com/office/drawing/2014/main" id="{DDFE667C-A003-AE4A-8A2B-3DFA7C870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2">
            <a:extLst>
              <a:ext uri="{FF2B5EF4-FFF2-40B4-BE49-F238E27FC236}">
                <a16:creationId xmlns:a16="http://schemas.microsoft.com/office/drawing/2014/main" id="{2C4AAF27-7F0A-7B4C-A7B0-7FAAA8776CD6}"/>
              </a:ext>
            </a:extLst>
          </p:cNvPr>
          <p:cNvSpPr>
            <a:spLocks noGrp="1" noChangeArrowheads="1"/>
          </p:cNvSpPr>
          <p:nvPr>
            <p:ph type="title"/>
          </p:nvPr>
        </p:nvSpPr>
        <p:spPr/>
        <p:txBody>
          <a:bodyPr/>
          <a:lstStyle/>
          <a:p>
            <a:pPr eaLnBrk="1" hangingPunct="1"/>
            <a:r>
              <a:rPr lang="en-US" altLang="zh-CN" sz="4000"/>
              <a:t>Power Consumption of a Transistor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a:extLst>
              <a:ext uri="{FF2B5EF4-FFF2-40B4-BE49-F238E27FC236}">
                <a16:creationId xmlns:a16="http://schemas.microsoft.com/office/drawing/2014/main" id="{A2DE3C2D-F0E8-5241-80D8-B32CA19E1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407025"/>
            <a:ext cx="91440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12BBE97E-3132-4445-9AED-741D562DC42D}"/>
              </a:ext>
            </a:extLst>
          </p:cNvPr>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r>
              <a:rPr lang="en-US" altLang="zh-CN" b="1" dirty="0"/>
              <a:t>Example</a:t>
            </a:r>
          </a:p>
          <a:p>
            <a:pPr eaLnBrk="1" hangingPunct="1">
              <a:buFontTx/>
              <a:buNone/>
            </a:pPr>
            <a:r>
              <a:rPr lang="en-US" altLang="zh-CN" dirty="0"/>
              <a:t>	for microprocessors supporting adjustable voltage, </a:t>
            </a:r>
          </a:p>
          <a:p>
            <a:pPr eaLnBrk="1" hangingPunct="1">
              <a:buFontTx/>
              <a:buNone/>
            </a:pPr>
            <a:r>
              <a:rPr lang="en-US" altLang="zh-CN" dirty="0"/>
              <a:t>	a 15% reduction in voltage may result in a 15% reduction in frequency;	</a:t>
            </a:r>
          </a:p>
          <a:p>
            <a:pPr eaLnBrk="1" hangingPunct="1">
              <a:buFontTx/>
              <a:buNone/>
            </a:pPr>
            <a:r>
              <a:rPr lang="en-US" altLang="zh-CN" dirty="0"/>
              <a:t>	</a:t>
            </a:r>
          </a:p>
          <a:p>
            <a:pPr eaLnBrk="1" hangingPunct="1">
              <a:buFontTx/>
              <a:buNone/>
            </a:pPr>
            <a:r>
              <a:rPr lang="en-US" altLang="zh-CN" dirty="0"/>
              <a:t>	</a:t>
            </a:r>
          </a:p>
        </p:txBody>
      </p:sp>
      <p:pic>
        <p:nvPicPr>
          <p:cNvPr id="74755" name="Picture 1">
            <a:extLst>
              <a:ext uri="{FF2B5EF4-FFF2-40B4-BE49-F238E27FC236}">
                <a16:creationId xmlns:a16="http://schemas.microsoft.com/office/drawing/2014/main" id="{BCAB4054-961F-4A40-B7FB-DEA16A15C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2">
            <a:extLst>
              <a:ext uri="{FF2B5EF4-FFF2-40B4-BE49-F238E27FC236}">
                <a16:creationId xmlns:a16="http://schemas.microsoft.com/office/drawing/2014/main" id="{CD23EC5C-F8E5-DB43-B4B8-1A6FF1E5C723}"/>
              </a:ext>
            </a:extLst>
          </p:cNvPr>
          <p:cNvSpPr>
            <a:spLocks noGrp="1" noChangeArrowheads="1"/>
          </p:cNvSpPr>
          <p:nvPr>
            <p:ph type="title"/>
          </p:nvPr>
        </p:nvSpPr>
        <p:spPr/>
        <p:txBody>
          <a:bodyPr/>
          <a:lstStyle/>
          <a:p>
            <a:pPr eaLnBrk="1" hangingPunct="1"/>
            <a:r>
              <a:rPr lang="en-US" altLang="zh-CN" sz="4000"/>
              <a:t>Power Consumption of a Transistor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3">
            <a:extLst>
              <a:ext uri="{FF2B5EF4-FFF2-40B4-BE49-F238E27FC236}">
                <a16:creationId xmlns:a16="http://schemas.microsoft.com/office/drawing/2014/main" id="{5D866687-D63F-FF45-80FA-106CF6AF99C1}"/>
              </a:ext>
            </a:extLst>
          </p:cNvPr>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r>
              <a:rPr lang="en-US" altLang="zh-CN" b="1" dirty="0"/>
              <a:t>Example</a:t>
            </a:r>
          </a:p>
          <a:p>
            <a:pPr eaLnBrk="1" hangingPunct="1">
              <a:buFontTx/>
              <a:buNone/>
            </a:pPr>
            <a:r>
              <a:rPr lang="en-US" altLang="zh-CN" dirty="0"/>
              <a:t>	for microprocessors supporting adjustable voltage, </a:t>
            </a:r>
          </a:p>
          <a:p>
            <a:pPr eaLnBrk="1" hangingPunct="1">
              <a:buFontTx/>
              <a:buNone/>
            </a:pPr>
            <a:r>
              <a:rPr lang="en-US" altLang="zh-CN" dirty="0"/>
              <a:t>	a 15% reduction in voltage may result in a 15% reduction in frequency;	</a:t>
            </a:r>
          </a:p>
          <a:p>
            <a:pPr eaLnBrk="1" hangingPunct="1">
              <a:buFontTx/>
              <a:buNone/>
            </a:pPr>
            <a:r>
              <a:rPr lang="en-US" altLang="zh-CN" dirty="0"/>
              <a:t>	</a:t>
            </a:r>
          </a:p>
          <a:p>
            <a:pPr eaLnBrk="1" hangingPunct="1">
              <a:buFontTx/>
              <a:buNone/>
            </a:pPr>
            <a:r>
              <a:rPr lang="en-US" altLang="zh-CN" dirty="0"/>
              <a:t>	</a:t>
            </a:r>
          </a:p>
        </p:txBody>
      </p:sp>
      <p:pic>
        <p:nvPicPr>
          <p:cNvPr id="76802" name="Picture 1">
            <a:extLst>
              <a:ext uri="{FF2B5EF4-FFF2-40B4-BE49-F238E27FC236}">
                <a16:creationId xmlns:a16="http://schemas.microsoft.com/office/drawing/2014/main" id="{AF6D8ACF-33F7-784D-9688-4C1632C37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2">
            <a:extLst>
              <a:ext uri="{FF2B5EF4-FFF2-40B4-BE49-F238E27FC236}">
                <a16:creationId xmlns:a16="http://schemas.microsoft.com/office/drawing/2014/main" id="{03741F64-8C89-EA45-87B2-F68ECD466872}"/>
              </a:ext>
            </a:extLst>
          </p:cNvPr>
          <p:cNvSpPr>
            <a:spLocks noGrp="1" noChangeArrowheads="1"/>
          </p:cNvSpPr>
          <p:nvPr>
            <p:ph type="title"/>
          </p:nvPr>
        </p:nvSpPr>
        <p:spPr/>
        <p:txBody>
          <a:bodyPr/>
          <a:lstStyle/>
          <a:p>
            <a:pPr eaLnBrk="1" hangingPunct="1"/>
            <a:r>
              <a:rPr lang="en-US" altLang="zh-CN" sz="4000"/>
              <a:t>Power Consumption of a Transistor</a:t>
            </a:r>
          </a:p>
        </p:txBody>
      </p:sp>
      <p:pic>
        <p:nvPicPr>
          <p:cNvPr id="76804" name="Picture 3">
            <a:extLst>
              <a:ext uri="{FF2B5EF4-FFF2-40B4-BE49-F238E27FC236}">
                <a16:creationId xmlns:a16="http://schemas.microsoft.com/office/drawing/2014/main" id="{D21757E1-FD71-D64B-ADEC-9E8A83D5C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62600"/>
            <a:ext cx="91440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id="{38A9B82E-9E55-5241-A0A9-20A2A2932AE6}"/>
              </a:ext>
            </a:extLst>
          </p:cNvPr>
          <p:cNvSpPr>
            <a:spLocks noGrp="1" noChangeArrowheads="1"/>
          </p:cNvSpPr>
          <p:nvPr>
            <p:ph type="body" idx="1"/>
          </p:nvPr>
        </p:nvSpPr>
        <p:spPr>
          <a:xfrm>
            <a:off x="0" y="1600200"/>
            <a:ext cx="9144000" cy="5257800"/>
          </a:xfrm>
        </p:spPr>
        <p:txBody>
          <a:bodyPr/>
          <a:lstStyle/>
          <a:p>
            <a:pPr algn="ctr" eaLnBrk="1" hangingPunct="1">
              <a:buFontTx/>
              <a:buNone/>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algn="ctr" eaLnBrk="1" hangingPunct="1">
              <a:defRPr/>
            </a:pPr>
            <a:endParaRPr lang="en-US" altLang="zh-CN" dirty="0"/>
          </a:p>
          <a:p>
            <a:pPr marL="0" indent="0" algn="ctr" eaLnBrk="1" hangingPunct="1">
              <a:buFontTx/>
              <a:buNone/>
              <a:defRPr/>
            </a:pPr>
            <a:r>
              <a:rPr lang="en-US" altLang="zh-CN" dirty="0"/>
              <a:t>slow down clock frequency growth toward power efficiency</a:t>
            </a:r>
          </a:p>
          <a:p>
            <a:pPr algn="ctr" eaLnBrk="1" hangingPunct="1">
              <a:buFontTx/>
              <a:buNone/>
              <a:defRPr/>
            </a:pPr>
            <a:r>
              <a:rPr lang="en-US" altLang="zh-CN" dirty="0"/>
              <a:t>		</a:t>
            </a:r>
          </a:p>
          <a:p>
            <a:pPr algn="ctr" eaLnBrk="1" hangingPunct="1">
              <a:buFontTx/>
              <a:buNone/>
              <a:defRPr/>
            </a:pPr>
            <a:r>
              <a:rPr lang="en-US" altLang="zh-CN" dirty="0"/>
              <a:t>	</a:t>
            </a:r>
          </a:p>
        </p:txBody>
      </p:sp>
      <p:sp>
        <p:nvSpPr>
          <p:cNvPr id="78850" name="Rectangle 2">
            <a:extLst>
              <a:ext uri="{FF2B5EF4-FFF2-40B4-BE49-F238E27FC236}">
                <a16:creationId xmlns:a16="http://schemas.microsoft.com/office/drawing/2014/main" id="{4F4CB7BC-5D9F-034D-985C-21578F8E7F98}"/>
              </a:ext>
            </a:extLst>
          </p:cNvPr>
          <p:cNvSpPr>
            <a:spLocks noGrp="1" noChangeArrowheads="1"/>
          </p:cNvSpPr>
          <p:nvPr>
            <p:ph type="title"/>
          </p:nvPr>
        </p:nvSpPr>
        <p:spPr/>
        <p:txBody>
          <a:bodyPr/>
          <a:lstStyle/>
          <a:p>
            <a:pPr eaLnBrk="1" hangingPunct="1"/>
            <a:r>
              <a:rPr lang="en-US" altLang="zh-CN" sz="4000"/>
              <a:t>Power Consumption of a Transistor</a:t>
            </a:r>
          </a:p>
        </p:txBody>
      </p:sp>
      <p:pic>
        <p:nvPicPr>
          <p:cNvPr id="78851" name="Picture 2" descr="Z:\WOMAT\Production\Artfinal\0000000038\MKCAD\978-0-12-811905-1\0003165540\XMLLowres\f01-11-9780128119051.jpg">
            <a:extLst>
              <a:ext uri="{FF2B5EF4-FFF2-40B4-BE49-F238E27FC236}">
                <a16:creationId xmlns:a16="http://schemas.microsoft.com/office/drawing/2014/main" id="{E58CB6B4-4726-C249-A275-35A44667E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775" y="1981200"/>
            <a:ext cx="53784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a:extLst>
              <a:ext uri="{FF2B5EF4-FFF2-40B4-BE49-F238E27FC236}">
                <a16:creationId xmlns:a16="http://schemas.microsoft.com/office/drawing/2014/main" id="{E312FA03-B16F-2744-91A7-C23301DF7E42}"/>
              </a:ext>
            </a:extLst>
          </p:cNvPr>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p>
          <a:p>
            <a:pPr eaLnBrk="1" hangingPunct="1">
              <a:buFontTx/>
              <a:buNone/>
            </a:pPr>
            <a:r>
              <a:rPr lang="en-US" altLang="zh-CN"/>
              <a:t>	but not energy.</a:t>
            </a:r>
          </a:p>
          <a:p>
            <a:pPr eaLnBrk="1" hangingPunct="1">
              <a:buFontTx/>
              <a:buNone/>
            </a:pPr>
            <a:endParaRPr lang="en-US" altLang="zh-CN"/>
          </a:p>
          <a:p>
            <a:pPr eaLnBrk="1" hangingPunct="1">
              <a:buFontTx/>
              <a:buNone/>
            </a:pPr>
            <a:r>
              <a:rPr lang="en-US" altLang="zh-CN"/>
              <a:t>	</a:t>
            </a:r>
          </a:p>
        </p:txBody>
      </p:sp>
      <p:pic>
        <p:nvPicPr>
          <p:cNvPr id="80898" name="Picture 1">
            <a:extLst>
              <a:ext uri="{FF2B5EF4-FFF2-40B4-BE49-F238E27FC236}">
                <a16:creationId xmlns:a16="http://schemas.microsoft.com/office/drawing/2014/main" id="{E8B7DF0C-86F1-1E47-A351-0836DEA19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2">
            <a:extLst>
              <a:ext uri="{FF2B5EF4-FFF2-40B4-BE49-F238E27FC236}">
                <a16:creationId xmlns:a16="http://schemas.microsoft.com/office/drawing/2014/main" id="{39882F39-D4FA-E94A-8566-384C7D2222A1}"/>
              </a:ext>
            </a:extLst>
          </p:cNvPr>
          <p:cNvSpPr>
            <a:spLocks noGrp="1" noChangeArrowheads="1"/>
          </p:cNvSpPr>
          <p:nvPr>
            <p:ph type="title"/>
          </p:nvPr>
        </p:nvSpPr>
        <p:spPr/>
        <p:txBody>
          <a:bodyPr/>
          <a:lstStyle/>
          <a:p>
            <a:pPr eaLnBrk="1" hangingPunct="1"/>
            <a:r>
              <a:rPr lang="en-US" altLang="zh-CN" sz="4000"/>
              <a:t>Power Consumption of a Transistor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C77666B2-1560-E543-8963-37838E173FDE}"/>
              </a:ext>
            </a:extLst>
          </p:cNvPr>
          <p:cNvSpPr>
            <a:spLocks noGrp="1" noChangeArrowheads="1"/>
          </p:cNvSpPr>
          <p:nvPr>
            <p:ph type="title"/>
          </p:nvPr>
        </p:nvSpPr>
        <p:spPr/>
        <p:txBody>
          <a:bodyPr/>
          <a:lstStyle/>
          <a:p>
            <a:pPr eaLnBrk="1" hangingPunct="1"/>
            <a:r>
              <a:rPr lang="en-US" altLang="zh-CN" sz="4000"/>
              <a:t>Power Consumption of a Transistor</a:t>
            </a:r>
          </a:p>
        </p:txBody>
      </p:sp>
      <p:sp>
        <p:nvSpPr>
          <p:cNvPr id="82946" name="Rectangle 3">
            <a:extLst>
              <a:ext uri="{FF2B5EF4-FFF2-40B4-BE49-F238E27FC236}">
                <a16:creationId xmlns:a16="http://schemas.microsoft.com/office/drawing/2014/main" id="{E2C87EA8-CA99-A648-B40E-9EC2B0D194AD}"/>
              </a:ext>
            </a:extLst>
          </p:cNvPr>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p>
          <a:p>
            <a:pPr eaLnBrk="1" hangingPunct="1">
              <a:buFontTx/>
              <a:buNone/>
            </a:pPr>
            <a:r>
              <a:rPr lang="en-US" altLang="zh-CN"/>
              <a:t>	but not energy.</a:t>
            </a:r>
          </a:p>
          <a:p>
            <a:pPr eaLnBrk="1" hangingPunct="1">
              <a:buFontTx/>
              <a:buNone/>
            </a:pPr>
            <a:r>
              <a:rPr lang="en-US" altLang="zh-CN"/>
              <a:t>	</a:t>
            </a:r>
          </a:p>
          <a:p>
            <a:pPr eaLnBrk="1" hangingPunct="1">
              <a:buFontTx/>
              <a:buNone/>
            </a:pPr>
            <a:r>
              <a:rPr lang="en-US" altLang="zh-CN"/>
              <a:t>	</a:t>
            </a:r>
            <a:r>
              <a:rPr lang="en-US" altLang="zh-CN" i="1"/>
              <a:t>Why?</a:t>
            </a:r>
            <a:endParaRPr lang="en-US" altLang="zh-CN"/>
          </a:p>
          <a:p>
            <a:pPr eaLnBrk="1" hangingPunct="1">
              <a:buFontTx/>
              <a:buNone/>
            </a:pPr>
            <a:endParaRPr lang="en-US" altLang="zh-CN"/>
          </a:p>
          <a:p>
            <a:pPr eaLnBrk="1" hangingPunct="1">
              <a:buFontTx/>
              <a:buNone/>
            </a:pPr>
            <a:r>
              <a:rPr lang="en-US" altLang="zh-CN"/>
              <a:t>	</a:t>
            </a:r>
          </a:p>
        </p:txBody>
      </p:sp>
      <p:pic>
        <p:nvPicPr>
          <p:cNvPr id="82947" name="Picture 4">
            <a:extLst>
              <a:ext uri="{FF2B5EF4-FFF2-40B4-BE49-F238E27FC236}">
                <a16:creationId xmlns:a16="http://schemas.microsoft.com/office/drawing/2014/main" id="{905FFA64-9C06-AC43-AA49-31FBF41B5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41A4206A-C51D-3B47-B3C3-2AC5576C05DD}"/>
              </a:ext>
            </a:extLst>
          </p:cNvPr>
          <p:cNvSpPr>
            <a:spLocks noGrp="1" noChangeArrowheads="1"/>
          </p:cNvSpPr>
          <p:nvPr>
            <p:ph type="title"/>
          </p:nvPr>
        </p:nvSpPr>
        <p:spPr/>
        <p:txBody>
          <a:bodyPr/>
          <a:lstStyle/>
          <a:p>
            <a:pPr eaLnBrk="1" hangingPunct="1"/>
            <a:r>
              <a:rPr lang="en-US" altLang="zh-CN" sz="4000"/>
              <a:t>Power Consumption of a Transistor</a:t>
            </a:r>
          </a:p>
        </p:txBody>
      </p:sp>
      <p:sp>
        <p:nvSpPr>
          <p:cNvPr id="84994" name="Rectangle 3">
            <a:extLst>
              <a:ext uri="{FF2B5EF4-FFF2-40B4-BE49-F238E27FC236}">
                <a16:creationId xmlns:a16="http://schemas.microsoft.com/office/drawing/2014/main" id="{843CD3D3-F145-9A4A-A77D-C081C85CB0D5}"/>
              </a:ext>
            </a:extLst>
          </p:cNvPr>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p>
          <a:p>
            <a:pPr eaLnBrk="1" hangingPunct="1">
              <a:buFontTx/>
              <a:buNone/>
            </a:pPr>
            <a:r>
              <a:rPr lang="en-US" altLang="zh-CN"/>
              <a:t>	but not energy.</a:t>
            </a:r>
          </a:p>
          <a:p>
            <a:pPr eaLnBrk="1" hangingPunct="1">
              <a:buFontTx/>
              <a:buNone/>
            </a:pPr>
            <a:r>
              <a:rPr lang="en-US" altLang="zh-CN"/>
              <a:t>	</a:t>
            </a:r>
          </a:p>
          <a:p>
            <a:pPr eaLnBrk="1" hangingPunct="1">
              <a:buFontTx/>
              <a:buNone/>
            </a:pPr>
            <a:r>
              <a:rPr lang="en-US" altLang="zh-CN"/>
              <a:t>	</a:t>
            </a:r>
            <a:r>
              <a:rPr lang="en-US" altLang="zh-CN" i="1"/>
              <a:t>Why?</a:t>
            </a:r>
            <a:endParaRPr lang="en-US" altLang="zh-CN"/>
          </a:p>
          <a:p>
            <a:pPr eaLnBrk="1" hangingPunct="1">
              <a:buFontTx/>
              <a:buNone/>
            </a:pPr>
            <a:endParaRPr lang="en-US" altLang="zh-CN"/>
          </a:p>
          <a:p>
            <a:pPr eaLnBrk="1" hangingPunct="1">
              <a:buFontTx/>
              <a:buNone/>
            </a:pPr>
            <a:r>
              <a:rPr lang="en-US" altLang="zh-CN"/>
              <a:t>	</a:t>
            </a:r>
            <a:r>
              <a:rPr lang="en-US" altLang="zh-CN" i="1"/>
              <a:t>energy = power x execution-time</a:t>
            </a:r>
            <a:endParaRPr lang="en-US" altLang="zh-CN"/>
          </a:p>
        </p:txBody>
      </p:sp>
      <p:pic>
        <p:nvPicPr>
          <p:cNvPr id="84995" name="Picture 4">
            <a:extLst>
              <a:ext uri="{FF2B5EF4-FFF2-40B4-BE49-F238E27FC236}">
                <a16:creationId xmlns:a16="http://schemas.microsoft.com/office/drawing/2014/main" id="{DA66D0A5-4102-BF46-ACD5-FCCEC217E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DA909659-0E05-0A4F-9527-FF882E555051}"/>
              </a:ext>
            </a:extLst>
          </p:cNvPr>
          <p:cNvSpPr>
            <a:spLocks noGrp="1" noChangeArrowheads="1"/>
          </p:cNvSpPr>
          <p:nvPr>
            <p:ph type="title"/>
          </p:nvPr>
        </p:nvSpPr>
        <p:spPr/>
        <p:txBody>
          <a:bodyPr/>
          <a:lstStyle/>
          <a:p>
            <a:pPr eaLnBrk="1" hangingPunct="1"/>
            <a:r>
              <a:rPr lang="en-US" altLang="zh-CN" sz="4000"/>
              <a:t>Power Consumption of a Transistor</a:t>
            </a:r>
          </a:p>
        </p:txBody>
      </p:sp>
      <p:sp>
        <p:nvSpPr>
          <p:cNvPr id="87042" name="Rectangle 3">
            <a:extLst>
              <a:ext uri="{FF2B5EF4-FFF2-40B4-BE49-F238E27FC236}">
                <a16:creationId xmlns:a16="http://schemas.microsoft.com/office/drawing/2014/main" id="{6FC7CDE3-A110-424C-9C56-19C01FD33718}"/>
              </a:ext>
            </a:extLst>
          </p:cNvPr>
          <p:cNvSpPr>
            <a:spLocks noGrp="1" noChangeArrowheads="1"/>
          </p:cNvSpPr>
          <p:nvPr>
            <p:ph type="body" idx="1"/>
          </p:nvPr>
        </p:nvSpPr>
        <p:spPr/>
        <p:txBody>
          <a:bodyPr/>
          <a:lstStyle/>
          <a:p>
            <a:pPr eaLnBrk="1" hangingPunct="1">
              <a:buFontTx/>
              <a:buNone/>
            </a:pPr>
            <a:endParaRPr lang="en-US" altLang="zh-CN"/>
          </a:p>
          <a:p>
            <a:pPr eaLnBrk="1" hangingPunct="1"/>
            <a:endParaRPr lang="en-US" altLang="zh-CN"/>
          </a:p>
          <a:p>
            <a:pPr eaLnBrk="1" hangingPunct="1"/>
            <a:r>
              <a:rPr lang="en-US" altLang="zh-CN"/>
              <a:t>For a fixed task, slowing clock rate (frequency) reduces power, </a:t>
            </a:r>
          </a:p>
          <a:p>
            <a:pPr eaLnBrk="1" hangingPunct="1">
              <a:buFontTx/>
              <a:buNone/>
            </a:pPr>
            <a:r>
              <a:rPr lang="en-US" altLang="zh-CN"/>
              <a:t>	but not energy.</a:t>
            </a:r>
          </a:p>
          <a:p>
            <a:pPr eaLnBrk="1" hangingPunct="1">
              <a:buFontTx/>
              <a:buNone/>
            </a:pPr>
            <a:r>
              <a:rPr lang="en-US" altLang="zh-CN"/>
              <a:t>	</a:t>
            </a:r>
          </a:p>
          <a:p>
            <a:pPr eaLnBrk="1" hangingPunct="1">
              <a:buFontTx/>
              <a:buNone/>
            </a:pPr>
            <a:r>
              <a:rPr lang="en-US" altLang="zh-CN"/>
              <a:t>	</a:t>
            </a:r>
            <a:r>
              <a:rPr lang="en-US" altLang="zh-CN" i="1"/>
              <a:t>Why?</a:t>
            </a:r>
            <a:endParaRPr lang="en-US" altLang="zh-CN"/>
          </a:p>
          <a:p>
            <a:pPr eaLnBrk="1" hangingPunct="1">
              <a:buFontTx/>
              <a:buNone/>
            </a:pPr>
            <a:endParaRPr lang="en-US" altLang="zh-CN"/>
          </a:p>
          <a:p>
            <a:pPr eaLnBrk="1" hangingPunct="1">
              <a:buFontTx/>
              <a:buNone/>
            </a:pPr>
            <a:r>
              <a:rPr lang="en-US" altLang="zh-CN"/>
              <a:t>	</a:t>
            </a:r>
            <a:r>
              <a:rPr lang="en-US" altLang="zh-CN" i="1"/>
              <a:t>energy = power x execution-time</a:t>
            </a:r>
            <a:endParaRPr lang="en-US" altLang="zh-CN"/>
          </a:p>
        </p:txBody>
      </p:sp>
      <p:sp>
        <p:nvSpPr>
          <p:cNvPr id="87043" name="Line 6">
            <a:extLst>
              <a:ext uri="{FF2B5EF4-FFF2-40B4-BE49-F238E27FC236}">
                <a16:creationId xmlns:a16="http://schemas.microsoft.com/office/drawing/2014/main" id="{95A4701D-3351-D643-88A4-715C45495007}"/>
              </a:ext>
            </a:extLst>
          </p:cNvPr>
          <p:cNvSpPr>
            <a:spLocks noChangeShapeType="1"/>
          </p:cNvSpPr>
          <p:nvPr/>
        </p:nvSpPr>
        <p:spPr bwMode="auto">
          <a:xfrm>
            <a:off x="6019800" y="3276600"/>
            <a:ext cx="19812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4" name="Line 7">
            <a:extLst>
              <a:ext uri="{FF2B5EF4-FFF2-40B4-BE49-F238E27FC236}">
                <a16:creationId xmlns:a16="http://schemas.microsoft.com/office/drawing/2014/main" id="{9B29A27B-0D25-B54A-ACC5-253124AF99D5}"/>
              </a:ext>
            </a:extLst>
          </p:cNvPr>
          <p:cNvSpPr>
            <a:spLocks noChangeShapeType="1"/>
          </p:cNvSpPr>
          <p:nvPr/>
        </p:nvSpPr>
        <p:spPr bwMode="auto">
          <a:xfrm>
            <a:off x="7086600" y="3352800"/>
            <a:ext cx="0" cy="4572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5" name="Line 8">
            <a:extLst>
              <a:ext uri="{FF2B5EF4-FFF2-40B4-BE49-F238E27FC236}">
                <a16:creationId xmlns:a16="http://schemas.microsoft.com/office/drawing/2014/main" id="{DEB0BFCF-EDD5-F544-9ADA-9EB74D867C6B}"/>
              </a:ext>
            </a:extLst>
          </p:cNvPr>
          <p:cNvSpPr>
            <a:spLocks noChangeShapeType="1"/>
          </p:cNvSpPr>
          <p:nvPr/>
        </p:nvSpPr>
        <p:spPr bwMode="auto">
          <a:xfrm>
            <a:off x="4800600" y="6248400"/>
            <a:ext cx="28956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46" name="Line 9">
            <a:extLst>
              <a:ext uri="{FF2B5EF4-FFF2-40B4-BE49-F238E27FC236}">
                <a16:creationId xmlns:a16="http://schemas.microsoft.com/office/drawing/2014/main" id="{724F9081-973D-584C-B06C-DDD70E05477D}"/>
              </a:ext>
            </a:extLst>
          </p:cNvPr>
          <p:cNvSpPr>
            <a:spLocks noChangeShapeType="1"/>
          </p:cNvSpPr>
          <p:nvPr/>
        </p:nvSpPr>
        <p:spPr bwMode="auto">
          <a:xfrm flipV="1">
            <a:off x="7162800" y="5715000"/>
            <a:ext cx="0" cy="4572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87047" name="Picture 8">
            <a:extLst>
              <a:ext uri="{FF2B5EF4-FFF2-40B4-BE49-F238E27FC236}">
                <a16:creationId xmlns:a16="http://schemas.microsoft.com/office/drawing/2014/main" id="{8F2C2735-4DA2-1148-B989-FD9B175EC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5B3846F7-37E7-484D-A790-F1B921C5310A}"/>
              </a:ext>
            </a:extLst>
          </p:cNvPr>
          <p:cNvSpPr>
            <a:spLocks noGrp="1" noChangeArrowheads="1"/>
          </p:cNvSpPr>
          <p:nvPr>
            <p:ph type="title"/>
          </p:nvPr>
        </p:nvSpPr>
        <p:spPr/>
        <p:txBody>
          <a:bodyPr/>
          <a:lstStyle/>
          <a:p>
            <a:pPr eaLnBrk="1" hangingPunct="1"/>
            <a:r>
              <a:rPr lang="en-US" altLang="zh-CN"/>
              <a:t>Challenges</a:t>
            </a:r>
          </a:p>
        </p:txBody>
      </p:sp>
      <p:sp>
        <p:nvSpPr>
          <p:cNvPr id="89090" name="Rectangle 3">
            <a:extLst>
              <a:ext uri="{FF2B5EF4-FFF2-40B4-BE49-F238E27FC236}">
                <a16:creationId xmlns:a16="http://schemas.microsoft.com/office/drawing/2014/main" id="{C543EBAE-A3A7-5343-A744-0080E2895208}"/>
              </a:ext>
            </a:extLst>
          </p:cNvPr>
          <p:cNvSpPr>
            <a:spLocks noGrp="1" noChangeArrowheads="1"/>
          </p:cNvSpPr>
          <p:nvPr>
            <p:ph type="body" idx="1"/>
          </p:nvPr>
        </p:nvSpPr>
        <p:spPr/>
        <p:txBody>
          <a:bodyPr/>
          <a:lstStyle/>
          <a:p>
            <a:pPr eaLnBrk="1" hangingPunct="1"/>
            <a:r>
              <a:rPr lang="en-US" altLang="zh-CN"/>
              <a:t>Distributing the power</a:t>
            </a:r>
          </a:p>
          <a:p>
            <a:pPr eaLnBrk="1" hangingPunct="1"/>
            <a:r>
              <a:rPr lang="en-US" altLang="zh-CN"/>
              <a:t>Removing the heat</a:t>
            </a:r>
          </a:p>
          <a:p>
            <a:pPr eaLnBrk="1" hangingPunct="1"/>
            <a:r>
              <a:rPr lang="en-US" altLang="zh-CN"/>
              <a:t>Preventing hot spots</a:t>
            </a:r>
          </a:p>
          <a:p>
            <a:pPr eaLnBrk="1" hangingPunct="1">
              <a:buFontTx/>
              <a:buNone/>
            </a:pPr>
            <a:endParaRPr lang="en-US" altLang="zh-CN"/>
          </a:p>
          <a:p>
            <a:pPr eaLnBrk="1" hangingPunct="1">
              <a:buFontTx/>
              <a:buNone/>
            </a:pPr>
            <a:endParaRPr lang="en-US" altLang="zh-CN" i="1"/>
          </a:p>
          <a:p>
            <a:pPr eaLnBrk="1" hangingPunct="1">
              <a:buFontTx/>
              <a:buNone/>
            </a:pPr>
            <a:endParaRPr lang="en-US" altLang="zh-CN" i="1"/>
          </a:p>
        </p:txBody>
      </p:sp>
      <p:pic>
        <p:nvPicPr>
          <p:cNvPr id="89091" name="Picture 5">
            <a:extLst>
              <a:ext uri="{FF2B5EF4-FFF2-40B4-BE49-F238E27FC236}">
                <a16:creationId xmlns:a16="http://schemas.microsoft.com/office/drawing/2014/main" id="{ABB251F3-9A97-7548-BF1F-C86363C29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84563"/>
            <a:ext cx="9144000"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35664F32-7B6E-BE40-A4CE-63EB5C487582}"/>
              </a:ext>
            </a:extLst>
          </p:cNvPr>
          <p:cNvSpPr txBox="1">
            <a:spLocks/>
          </p:cNvSpPr>
          <p:nvPr/>
        </p:nvSpPr>
        <p:spPr bwMode="auto">
          <a:xfrm>
            <a:off x="2895600" y="5791200"/>
            <a:ext cx="6248400" cy="10668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Cooling @</a:t>
            </a:r>
            <a:r>
              <a:rPr kumimoji="0" lang="en-CN" sz="3200" b="1" i="0" u="none" strike="noStrike" kern="0" cap="none" spc="0" normalizeH="0" baseline="0" noProof="0" dirty="0">
                <a:ln>
                  <a:noFill/>
                </a:ln>
                <a:solidFill>
                  <a:srgbClr val="00B0F0"/>
                </a:solidFill>
                <a:effectLst/>
                <a:uLnTx/>
                <a:uFillTx/>
                <a:latin typeface="Verdana"/>
                <a:ea typeface="宋体"/>
                <a:cs typeface="+mj-cs"/>
              </a:rPr>
              <a:t> </a:t>
            </a:r>
            <a:br>
              <a:rPr kumimoji="0" lang="en-CN" sz="3200" b="1" i="0" u="none" strike="noStrike" kern="0" cap="none" spc="0" normalizeH="0" baseline="0" noProof="0" dirty="0">
                <a:ln>
                  <a:noFill/>
                </a:ln>
                <a:solidFill>
                  <a:srgbClr val="00B0F0"/>
                </a:solidFill>
                <a:effectLst/>
                <a:uLnTx/>
                <a:uFillTx/>
                <a:latin typeface="Verdana"/>
                <a:ea typeface="宋体"/>
                <a:cs typeface="+mj-cs"/>
              </a:rPr>
            </a:br>
            <a:r>
              <a:rPr kumimoji="0" lang="en-CN" sz="3200" b="1" i="0" u="none" strike="noStrike" kern="0" cap="none" spc="0" normalizeH="0" baseline="0" noProof="0" dirty="0">
                <a:ln>
                  <a:noFill/>
                </a:ln>
                <a:solidFill>
                  <a:srgbClr val="00B0F0"/>
                </a:solidFill>
                <a:effectLst/>
                <a:uLnTx/>
                <a:uFillTx/>
                <a:latin typeface="Verdana"/>
                <a:ea typeface="宋体"/>
                <a:cs typeface="+mj-cs"/>
              </a:rPr>
              <a:t>Google Data Center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A0556D1F-EE09-A848-9ABB-CE9410937F64}"/>
              </a:ext>
            </a:extLst>
          </p:cNvPr>
          <p:cNvSpPr>
            <a:spLocks noGrp="1" noChangeArrowheads="1"/>
          </p:cNvSpPr>
          <p:nvPr>
            <p:ph type="ctrTitle"/>
          </p:nvPr>
        </p:nvSpPr>
        <p:spPr>
          <a:xfrm>
            <a:off x="0" y="2130425"/>
            <a:ext cx="9144000" cy="1470025"/>
          </a:xfrm>
        </p:spPr>
        <p:txBody>
          <a:bodyPr/>
          <a:lstStyle/>
          <a:p>
            <a:pPr algn="l" eaLnBrk="1" hangingPunct="1"/>
            <a:r>
              <a:rPr lang="en-US" altLang="zh-CN" dirty="0"/>
              <a:t>Fundamentals of Computer Design - Trends and Performance</a:t>
            </a:r>
          </a:p>
        </p:txBody>
      </p:sp>
      <p:sp>
        <p:nvSpPr>
          <p:cNvPr id="6" name="Rectangle 3">
            <a:extLst>
              <a:ext uri="{FF2B5EF4-FFF2-40B4-BE49-F238E27FC236}">
                <a16:creationId xmlns:a16="http://schemas.microsoft.com/office/drawing/2014/main" id="{678EE1DD-1CE8-DA41-AA7E-0A40978E5286}"/>
              </a:ext>
            </a:extLst>
          </p:cNvPr>
          <p:cNvSpPr txBox="1">
            <a:spLocks noChangeArrowheads="1"/>
          </p:cNvSpPr>
          <p:nvPr/>
        </p:nvSpPr>
        <p:spPr bwMode="auto">
          <a:xfrm>
            <a:off x="0" y="3886200"/>
            <a:ext cx="9144000" cy="29718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How computer design trends evolve?</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Performance-driven: Quantitative</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how to measure performance?</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how to improve performance?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5018EB8D-42B0-F44A-8988-CAF83CF9D67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economize energy?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4">
            <a:extLst>
              <a:ext uri="{FF2B5EF4-FFF2-40B4-BE49-F238E27FC236}">
                <a16:creationId xmlns:a16="http://schemas.microsoft.com/office/drawing/2014/main" id="{FABA6107-651E-6645-8B98-B2068F194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5006975"/>
            <a:ext cx="91440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a:extLst>
              <a:ext uri="{FF2B5EF4-FFF2-40B4-BE49-F238E27FC236}">
                <a16:creationId xmlns:a16="http://schemas.microsoft.com/office/drawing/2014/main" id="{93786CD2-E849-5E45-BE9C-D33E17938447}"/>
              </a:ext>
            </a:extLst>
          </p:cNvPr>
          <p:cNvSpPr>
            <a:spLocks noGrp="1" noChangeArrowheads="1"/>
          </p:cNvSpPr>
          <p:nvPr>
            <p:ph type="title"/>
          </p:nvPr>
        </p:nvSpPr>
        <p:spPr/>
        <p:txBody>
          <a:bodyPr/>
          <a:lstStyle/>
          <a:p>
            <a:pPr eaLnBrk="1" hangingPunct="1"/>
            <a:r>
              <a:rPr lang="en-US" altLang="zh-CN"/>
              <a:t>Improve Energy-Efficiency</a:t>
            </a:r>
          </a:p>
        </p:txBody>
      </p:sp>
      <p:sp>
        <p:nvSpPr>
          <p:cNvPr id="93187" name="Rectangle 3">
            <a:extLst>
              <a:ext uri="{FF2B5EF4-FFF2-40B4-BE49-F238E27FC236}">
                <a16:creationId xmlns:a16="http://schemas.microsoft.com/office/drawing/2014/main" id="{ABE23B5E-F160-1443-94C2-0E6EA7016214}"/>
              </a:ext>
            </a:extLst>
          </p:cNvPr>
          <p:cNvSpPr>
            <a:spLocks noGrp="1" noChangeArrowheads="1"/>
          </p:cNvSpPr>
          <p:nvPr>
            <p:ph type="body" idx="1"/>
          </p:nvPr>
        </p:nvSpPr>
        <p:spPr/>
        <p:txBody>
          <a:bodyPr/>
          <a:lstStyle/>
          <a:p>
            <a:pPr eaLnBrk="1" hangingPunct="1"/>
            <a:r>
              <a:rPr lang="en-US" altLang="zh-CN" b="1">
                <a:solidFill>
                  <a:srgbClr val="00B0F0"/>
                </a:solidFill>
              </a:rPr>
              <a:t>1. </a:t>
            </a:r>
            <a:r>
              <a:rPr lang="en-US" altLang="zh-CN">
                <a:solidFill>
                  <a:srgbClr val="00B0F0"/>
                </a:solidFill>
              </a:rPr>
              <a:t>do nothing well </a:t>
            </a:r>
          </a:p>
          <a:p>
            <a:pPr eaLnBrk="1" hangingPunct="1">
              <a:buFontTx/>
              <a:buNone/>
            </a:pPr>
            <a:r>
              <a:rPr lang="en-US" altLang="zh-CN"/>
              <a:t>	turn off the clock of inactive modules</a:t>
            </a:r>
          </a:p>
          <a:p>
            <a:pPr eaLnBrk="1" hangingPunct="1">
              <a:buFontTx/>
              <a:buNone/>
            </a:pPr>
            <a:endParaRPr lang="en-US" altLang="zh-CN"/>
          </a:p>
          <a:p>
            <a:pPr eaLnBrk="1" hangingPunct="1"/>
            <a:r>
              <a:rPr lang="en-US" altLang="zh-CN" b="1">
                <a:solidFill>
                  <a:srgbClr val="00B0F0"/>
                </a:solidFill>
              </a:rPr>
              <a:t>2. </a:t>
            </a:r>
            <a:r>
              <a:rPr lang="en-US" altLang="zh-CN">
                <a:solidFill>
                  <a:srgbClr val="00B0F0"/>
                </a:solidFill>
              </a:rPr>
              <a:t>DVFS: </a:t>
            </a:r>
            <a:r>
              <a:rPr lang="en-US" altLang="zh-CN" sz="2400">
                <a:solidFill>
                  <a:srgbClr val="00B0F0"/>
                </a:solidFill>
              </a:rPr>
              <a:t>dynamic voltage-frequency scaling</a:t>
            </a:r>
          </a:p>
          <a:p>
            <a:pPr eaLnBrk="1" hangingPunct="1">
              <a:buFontTx/>
              <a:buNone/>
            </a:pPr>
            <a:r>
              <a:rPr lang="en-US" altLang="zh-CN"/>
              <a:t>	scale down clock frequency and voltage during periods of low activity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54C1B458-AE98-0143-ACF1-8D19DA21C383}"/>
              </a:ext>
            </a:extLst>
          </p:cNvPr>
          <p:cNvSpPr>
            <a:spLocks noGrp="1" noChangeArrowheads="1"/>
          </p:cNvSpPr>
          <p:nvPr>
            <p:ph type="title"/>
          </p:nvPr>
        </p:nvSpPr>
        <p:spPr/>
        <p:txBody>
          <a:bodyPr/>
          <a:lstStyle/>
          <a:p>
            <a:pPr eaLnBrk="1" hangingPunct="1"/>
            <a:r>
              <a:rPr lang="en-US" altLang="zh-CN"/>
              <a:t>Improve Energy-Efficiency</a:t>
            </a:r>
          </a:p>
        </p:txBody>
      </p:sp>
      <p:sp>
        <p:nvSpPr>
          <p:cNvPr id="95234" name="Rectangle 3">
            <a:extLst>
              <a:ext uri="{FF2B5EF4-FFF2-40B4-BE49-F238E27FC236}">
                <a16:creationId xmlns:a16="http://schemas.microsoft.com/office/drawing/2014/main" id="{62A82050-087E-1446-826F-3D6FD16A562E}"/>
              </a:ext>
            </a:extLst>
          </p:cNvPr>
          <p:cNvSpPr>
            <a:spLocks noGrp="1" noChangeArrowheads="1"/>
          </p:cNvSpPr>
          <p:nvPr>
            <p:ph type="body" idx="1"/>
          </p:nvPr>
        </p:nvSpPr>
        <p:spPr/>
        <p:txBody>
          <a:bodyPr/>
          <a:lstStyle/>
          <a:p>
            <a:pPr eaLnBrk="1" hangingPunct="1"/>
            <a:r>
              <a:rPr lang="en-US" altLang="zh-CN" b="1">
                <a:solidFill>
                  <a:srgbClr val="00B0F0"/>
                </a:solidFill>
              </a:rPr>
              <a:t>1. </a:t>
            </a:r>
            <a:r>
              <a:rPr lang="en-US" altLang="zh-CN">
                <a:solidFill>
                  <a:srgbClr val="00B0F0"/>
                </a:solidFill>
              </a:rPr>
              <a:t>do nothing well </a:t>
            </a:r>
          </a:p>
          <a:p>
            <a:pPr eaLnBrk="1" hangingPunct="1">
              <a:buFontTx/>
              <a:buNone/>
            </a:pPr>
            <a:r>
              <a:rPr lang="en-US" altLang="zh-CN"/>
              <a:t>	turn off the clock of inactive modules</a:t>
            </a:r>
          </a:p>
          <a:p>
            <a:pPr eaLnBrk="1" hangingPunct="1">
              <a:buFontTx/>
              <a:buNone/>
            </a:pPr>
            <a:endParaRPr lang="en-US" altLang="zh-CN"/>
          </a:p>
          <a:p>
            <a:pPr eaLnBrk="1" hangingPunct="1"/>
            <a:r>
              <a:rPr lang="en-US" altLang="zh-CN" b="1">
                <a:solidFill>
                  <a:srgbClr val="00B0F0"/>
                </a:solidFill>
              </a:rPr>
              <a:t>2. </a:t>
            </a:r>
            <a:r>
              <a:rPr lang="en-US" altLang="zh-CN">
                <a:solidFill>
                  <a:srgbClr val="00B0F0"/>
                </a:solidFill>
              </a:rPr>
              <a:t>DVFS: </a:t>
            </a:r>
            <a:r>
              <a:rPr lang="en-US" altLang="zh-CN" sz="2400">
                <a:solidFill>
                  <a:srgbClr val="00B0F0"/>
                </a:solidFill>
              </a:rPr>
              <a:t>dynamic voltage-frequency scaling</a:t>
            </a:r>
          </a:p>
          <a:p>
            <a:pPr eaLnBrk="1" hangingPunct="1">
              <a:buFontTx/>
              <a:buNone/>
            </a:pPr>
            <a:r>
              <a:rPr lang="en-US" altLang="zh-CN"/>
              <a:t>	</a:t>
            </a:r>
          </a:p>
        </p:txBody>
      </p:sp>
      <p:pic>
        <p:nvPicPr>
          <p:cNvPr id="95235" name="Picture 2" descr="Z:\WOMAT\Production\Artfinal\0000000038\MKCAD\978-0-12-811905-1\0003165540\XMLLowres\f01-12-9780128119051.jpg">
            <a:extLst>
              <a:ext uri="{FF2B5EF4-FFF2-40B4-BE49-F238E27FC236}">
                <a16:creationId xmlns:a16="http://schemas.microsoft.com/office/drawing/2014/main" id="{25EF6306-C814-4246-B049-3AB3E1171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962400"/>
            <a:ext cx="59436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16409D63-8798-B141-8A60-058EB6539EE7}"/>
              </a:ext>
            </a:extLst>
          </p:cNvPr>
          <p:cNvSpPr>
            <a:spLocks noGrp="1" noChangeArrowheads="1"/>
          </p:cNvSpPr>
          <p:nvPr>
            <p:ph type="title"/>
          </p:nvPr>
        </p:nvSpPr>
        <p:spPr/>
        <p:txBody>
          <a:bodyPr/>
          <a:lstStyle/>
          <a:p>
            <a:pPr eaLnBrk="1" hangingPunct="1"/>
            <a:r>
              <a:rPr lang="en-US" altLang="zh-CN"/>
              <a:t>Improve Energy-Efficiency</a:t>
            </a:r>
          </a:p>
        </p:txBody>
      </p:sp>
      <p:sp>
        <p:nvSpPr>
          <p:cNvPr id="97282" name="Rectangle 3">
            <a:extLst>
              <a:ext uri="{FF2B5EF4-FFF2-40B4-BE49-F238E27FC236}">
                <a16:creationId xmlns:a16="http://schemas.microsoft.com/office/drawing/2014/main" id="{E3D0BB49-3EE0-0241-9ABE-83D542824B84}"/>
              </a:ext>
            </a:extLst>
          </p:cNvPr>
          <p:cNvSpPr>
            <a:spLocks noGrp="1" noChangeArrowheads="1"/>
          </p:cNvSpPr>
          <p:nvPr>
            <p:ph type="body" idx="1"/>
          </p:nvPr>
        </p:nvSpPr>
        <p:spPr/>
        <p:txBody>
          <a:bodyPr/>
          <a:lstStyle/>
          <a:p>
            <a:pPr eaLnBrk="1" hangingPunct="1"/>
            <a:r>
              <a:rPr lang="en-US" altLang="zh-CN" b="1">
                <a:solidFill>
                  <a:srgbClr val="00B0F0"/>
                </a:solidFill>
              </a:rPr>
              <a:t>3. </a:t>
            </a:r>
            <a:r>
              <a:rPr lang="en-US" altLang="zh-CN">
                <a:solidFill>
                  <a:srgbClr val="00B0F0"/>
                </a:solidFill>
              </a:rPr>
              <a:t>design for typical case </a:t>
            </a:r>
          </a:p>
          <a:p>
            <a:pPr eaLnBrk="1" hangingPunct="1">
              <a:buFontTx/>
              <a:buNone/>
            </a:pPr>
            <a:r>
              <a:rPr lang="en-US" altLang="zh-CN"/>
              <a:t>	PMDs, laptops – often idle </a:t>
            </a:r>
          </a:p>
          <a:p>
            <a:pPr eaLnBrk="1" hangingPunct="1">
              <a:buFontTx/>
              <a:buNone/>
            </a:pPr>
            <a:r>
              <a:rPr lang="en-US" altLang="zh-CN"/>
              <a:t>	memory and storage with low power modes to save energy</a:t>
            </a:r>
          </a:p>
          <a:p>
            <a:pPr eaLnBrk="1" hangingPunct="1">
              <a:buFontTx/>
              <a:buNone/>
            </a:pPr>
            <a:endParaRPr lang="en-US" altLang="zh-CN"/>
          </a:p>
          <a:p>
            <a:pPr eaLnBrk="1" hangingPunct="1"/>
            <a:r>
              <a:rPr lang="en-US" altLang="zh-CN" b="1">
                <a:solidFill>
                  <a:srgbClr val="00B0F0"/>
                </a:solidFill>
              </a:rPr>
              <a:t>4. </a:t>
            </a:r>
            <a:r>
              <a:rPr lang="en-US" altLang="zh-CN">
                <a:solidFill>
                  <a:srgbClr val="00B0F0"/>
                </a:solidFill>
              </a:rPr>
              <a:t>overclocking – </a:t>
            </a:r>
            <a:r>
              <a:rPr lang="en-US" altLang="zh-CN" i="1">
                <a:solidFill>
                  <a:srgbClr val="00B0F0"/>
                </a:solidFill>
              </a:rPr>
              <a:t>Turbo mode</a:t>
            </a:r>
            <a:endParaRPr lang="en-US" altLang="zh-CN">
              <a:solidFill>
                <a:srgbClr val="00B0F0"/>
              </a:solidFill>
            </a:endParaRPr>
          </a:p>
          <a:p>
            <a:pPr eaLnBrk="1" hangingPunct="1">
              <a:buFontTx/>
              <a:buNone/>
            </a:pPr>
            <a:r>
              <a:rPr lang="en-US" altLang="zh-CN"/>
              <a:t>	the chip runs at a higher clock rate for a short time until temperature rises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5C45395A-C20D-274E-A6A0-14281660CC73}"/>
              </a:ext>
            </a:extLst>
          </p:cNvPr>
          <p:cNvSpPr>
            <a:spLocks noGrp="1" noChangeArrowheads="1"/>
          </p:cNvSpPr>
          <p:nvPr>
            <p:ph type="title"/>
          </p:nvPr>
        </p:nvSpPr>
        <p:spPr/>
        <p:txBody>
          <a:bodyPr/>
          <a:lstStyle/>
          <a:p>
            <a:r>
              <a:rPr lang="en-CN" altLang="en-CN"/>
              <a:t>Static Power</a:t>
            </a:r>
          </a:p>
        </p:txBody>
      </p:sp>
      <p:sp>
        <p:nvSpPr>
          <p:cNvPr id="3" name="Content Placeholder 2">
            <a:extLst>
              <a:ext uri="{FF2B5EF4-FFF2-40B4-BE49-F238E27FC236}">
                <a16:creationId xmlns:a16="http://schemas.microsoft.com/office/drawing/2014/main" id="{2C972FCE-6544-6840-8607-88E39D98D614}"/>
              </a:ext>
            </a:extLst>
          </p:cNvPr>
          <p:cNvSpPr>
            <a:spLocks noGrp="1"/>
          </p:cNvSpPr>
          <p:nvPr>
            <p:ph idx="1"/>
          </p:nvPr>
        </p:nvSpPr>
        <p:spPr/>
        <p:txBody>
          <a:bodyPr/>
          <a:lstStyle/>
          <a:p>
            <a:pPr>
              <a:defRPr/>
            </a:pPr>
            <a:r>
              <a:rPr lang="en-US" dirty="0"/>
              <a:t>Need power to maintain the storage values (e.g., SRAM)</a:t>
            </a:r>
          </a:p>
          <a:p>
            <a:pPr marL="0" indent="0">
              <a:buFontTx/>
              <a:buNone/>
              <a:defRPr/>
            </a:pPr>
            <a:endParaRPr lang="en-US" dirty="0"/>
          </a:p>
          <a:p>
            <a:pPr marL="0" indent="0">
              <a:buFontTx/>
              <a:buNone/>
              <a:defRPr/>
            </a:pPr>
            <a:endParaRPr lang="en-US" dirty="0"/>
          </a:p>
          <a:p>
            <a:pPr>
              <a:defRPr/>
            </a:pPr>
            <a:r>
              <a:rPr lang="en-US" dirty="0"/>
              <a:t>P</a:t>
            </a:r>
            <a:r>
              <a:rPr lang="en-CN" dirty="0"/>
              <a:t>roportional to the number of devices</a:t>
            </a:r>
          </a:p>
        </p:txBody>
      </p:sp>
      <p:pic>
        <p:nvPicPr>
          <p:cNvPr id="99331" name="Picture 3">
            <a:extLst>
              <a:ext uri="{FF2B5EF4-FFF2-40B4-BE49-F238E27FC236}">
                <a16:creationId xmlns:a16="http://schemas.microsoft.com/office/drawing/2014/main" id="{897D9893-A00F-8442-BD2E-C5F0D598E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640013"/>
            <a:ext cx="672306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5DC4D764-EA26-AC48-A29E-68D9A45E2ADC}"/>
              </a:ext>
            </a:extLst>
          </p:cNvPr>
          <p:cNvSpPr>
            <a:spLocks noGrp="1" noChangeArrowheads="1"/>
          </p:cNvSpPr>
          <p:nvPr>
            <p:ph type="title"/>
          </p:nvPr>
        </p:nvSpPr>
        <p:spPr/>
        <p:txBody>
          <a:bodyPr/>
          <a:lstStyle/>
          <a:p>
            <a:pPr eaLnBrk="1" hangingPunct="1"/>
            <a:r>
              <a:rPr lang="en-US" altLang="zh-CN"/>
              <a:t>Beyond Transistors</a:t>
            </a:r>
          </a:p>
        </p:txBody>
      </p:sp>
      <p:sp>
        <p:nvSpPr>
          <p:cNvPr id="101378" name="Rectangle 3">
            <a:extLst>
              <a:ext uri="{FF2B5EF4-FFF2-40B4-BE49-F238E27FC236}">
                <a16:creationId xmlns:a16="http://schemas.microsoft.com/office/drawing/2014/main" id="{B5D048D6-C3EB-FE4A-A235-CD2D20DDB6C3}"/>
              </a:ext>
            </a:extLst>
          </p:cNvPr>
          <p:cNvSpPr>
            <a:spLocks noGrp="1" noChangeArrowheads="1"/>
          </p:cNvSpPr>
          <p:nvPr>
            <p:ph type="body" idx="1"/>
          </p:nvPr>
        </p:nvSpPr>
        <p:spPr/>
        <p:txBody>
          <a:bodyPr/>
          <a:lstStyle/>
          <a:p>
            <a:pPr eaLnBrk="1" hangingPunct="1"/>
            <a:r>
              <a:rPr lang="en-US" altLang="zh-CN"/>
              <a:t>Processor is just a portion of the whole energy cost</a:t>
            </a:r>
          </a:p>
          <a:p>
            <a:pPr eaLnBrk="1" hangingPunct="1"/>
            <a:endParaRPr lang="en-US" altLang="zh-CN"/>
          </a:p>
          <a:p>
            <a:pPr eaLnBrk="1" hangingPunct="1"/>
            <a:r>
              <a:rPr lang="en-US" altLang="zh-CN" b="1"/>
              <a:t>Race-to-halt</a:t>
            </a:r>
          </a:p>
          <a:p>
            <a:pPr eaLnBrk="1" hangingPunct="1">
              <a:buFontTx/>
              <a:buNone/>
            </a:pPr>
            <a:r>
              <a:rPr lang="en-US" altLang="zh-CN"/>
              <a:t>	a faster, less energy-efficient processor</a:t>
            </a:r>
          </a:p>
          <a:p>
            <a:pPr eaLnBrk="1" hangingPunct="1">
              <a:buFontTx/>
              <a:buNone/>
            </a:pPr>
            <a:r>
              <a:rPr lang="en-US" altLang="zh-CN"/>
              <a:t>	to more quickly complete tasks,</a:t>
            </a:r>
          </a:p>
          <a:p>
            <a:pPr eaLnBrk="1" hangingPunct="1">
              <a:buFontTx/>
              <a:buNone/>
            </a:pPr>
            <a:r>
              <a:rPr lang="en-US" altLang="zh-CN"/>
              <a:t>	for the rest of the system to go into sleep mode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8EC71351-25FF-534C-B1B3-EB81395880AE}"/>
              </a:ext>
            </a:extLst>
          </p:cNvPr>
          <p:cNvSpPr>
            <a:spLocks noGrp="1" noChangeArrowheads="1"/>
          </p:cNvSpPr>
          <p:nvPr>
            <p:ph type="title"/>
          </p:nvPr>
        </p:nvSpPr>
        <p:spPr/>
        <p:txBody>
          <a:bodyPr/>
          <a:lstStyle/>
          <a:p>
            <a:pPr eaLnBrk="1" hangingPunct="1"/>
            <a:r>
              <a:rPr lang="en-US" altLang="zh-CN"/>
              <a:t>Trends</a:t>
            </a:r>
          </a:p>
        </p:txBody>
      </p:sp>
      <p:sp>
        <p:nvSpPr>
          <p:cNvPr id="103426" name="Rectangle 3">
            <a:extLst>
              <a:ext uri="{FF2B5EF4-FFF2-40B4-BE49-F238E27FC236}">
                <a16:creationId xmlns:a16="http://schemas.microsoft.com/office/drawing/2014/main" id="{21712ABD-FFCB-0B45-BDF3-E5563092F276}"/>
              </a:ext>
            </a:extLst>
          </p:cNvPr>
          <p:cNvSpPr>
            <a:spLocks noGrp="1" noChangeArrowheads="1"/>
          </p:cNvSpPr>
          <p:nvPr>
            <p:ph type="body" idx="1"/>
          </p:nvPr>
        </p:nvSpPr>
        <p:spPr/>
        <p:txBody>
          <a:bodyPr/>
          <a:lstStyle/>
          <a:p>
            <a:pPr eaLnBrk="1" hangingPunct="1"/>
            <a:r>
              <a:rPr lang="en-US" altLang="zh-CN">
                <a:solidFill>
                  <a:schemeClr val="tx2"/>
                </a:solidFill>
              </a:rPr>
              <a:t>Technology</a:t>
            </a:r>
          </a:p>
          <a:p>
            <a:pPr eaLnBrk="1" hangingPunct="1"/>
            <a:r>
              <a:rPr lang="en-US" altLang="zh-CN">
                <a:solidFill>
                  <a:schemeClr val="tx2"/>
                </a:solidFill>
              </a:rPr>
              <a:t>Power and Energy</a:t>
            </a:r>
          </a:p>
          <a:p>
            <a:pPr eaLnBrk="1" hangingPunct="1"/>
            <a:r>
              <a:rPr lang="en-US" altLang="zh-CN">
                <a:solidFill>
                  <a:srgbClr val="00B0F0"/>
                </a:solidFill>
              </a:rPr>
              <a:t>Cost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4180C4CF-7ADF-8C42-8D0F-4AAE97071DE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4400" b="1" dirty="0">
                <a:solidFill>
                  <a:srgbClr val="000000"/>
                </a:solidFill>
              </a:rPr>
              <a:t>cost </a:t>
            </a: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decreases even without technology improvement</a:t>
            </a:r>
          </a:p>
        </p:txBody>
      </p:sp>
    </p:spTree>
    <p:extLst>
      <p:ext uri="{BB962C8B-B14F-4D97-AF65-F5344CB8AC3E}">
        <p14:creationId xmlns:p14="http://schemas.microsoft.com/office/powerpoint/2010/main" val="4021059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16409D63-8798-B141-8A60-058EB6539EE7}"/>
              </a:ext>
            </a:extLst>
          </p:cNvPr>
          <p:cNvSpPr>
            <a:spLocks noGrp="1" noChangeArrowheads="1"/>
          </p:cNvSpPr>
          <p:nvPr>
            <p:ph type="title"/>
          </p:nvPr>
        </p:nvSpPr>
        <p:spPr/>
        <p:txBody>
          <a:bodyPr/>
          <a:lstStyle/>
          <a:p>
            <a:pPr eaLnBrk="1" hangingPunct="1"/>
            <a:r>
              <a:rPr lang="en-US" altLang="zh-CN" dirty="0"/>
              <a:t>Various Impacts</a:t>
            </a:r>
          </a:p>
        </p:txBody>
      </p:sp>
      <p:sp>
        <p:nvSpPr>
          <p:cNvPr id="97282" name="Rectangle 3">
            <a:extLst>
              <a:ext uri="{FF2B5EF4-FFF2-40B4-BE49-F238E27FC236}">
                <a16:creationId xmlns:a16="http://schemas.microsoft.com/office/drawing/2014/main" id="{E3D0BB49-3EE0-0241-9ABE-83D542824B84}"/>
              </a:ext>
            </a:extLst>
          </p:cNvPr>
          <p:cNvSpPr>
            <a:spLocks noGrp="1" noChangeArrowheads="1"/>
          </p:cNvSpPr>
          <p:nvPr>
            <p:ph type="body" idx="1"/>
          </p:nvPr>
        </p:nvSpPr>
        <p:spPr/>
        <p:txBody>
          <a:bodyPr/>
          <a:lstStyle/>
          <a:p>
            <a:pPr eaLnBrk="1" hangingPunct="1"/>
            <a:r>
              <a:rPr lang="en-US" altLang="zh-CN" b="1" dirty="0">
                <a:solidFill>
                  <a:srgbClr val="00B0F0"/>
                </a:solidFill>
              </a:rPr>
              <a:t>Time</a:t>
            </a:r>
            <a:r>
              <a:rPr lang="en-US" altLang="zh-CN" dirty="0">
                <a:solidFill>
                  <a:srgbClr val="00B0F0"/>
                </a:solidFill>
              </a:rPr>
              <a:t> </a:t>
            </a:r>
          </a:p>
          <a:p>
            <a:pPr eaLnBrk="1" hangingPunct="1">
              <a:buFontTx/>
              <a:buNone/>
            </a:pPr>
            <a:r>
              <a:rPr lang="en-US" altLang="zh-CN" dirty="0"/>
              <a:t>	learning curve: manufacturing costs decrease over time </a:t>
            </a:r>
          </a:p>
          <a:p>
            <a:pPr eaLnBrk="1" hangingPunct="1"/>
            <a:r>
              <a:rPr lang="en-US" altLang="zh-CN" b="1" dirty="0">
                <a:solidFill>
                  <a:srgbClr val="00B0F0"/>
                </a:solidFill>
              </a:rPr>
              <a:t>Volume</a:t>
            </a:r>
            <a:endParaRPr lang="en-US" altLang="zh-CN" dirty="0">
              <a:solidFill>
                <a:srgbClr val="00B0F0"/>
              </a:solidFill>
            </a:endParaRPr>
          </a:p>
          <a:p>
            <a:pPr eaLnBrk="1" hangingPunct="1">
              <a:buFontTx/>
              <a:buNone/>
            </a:pPr>
            <a:r>
              <a:rPr lang="en-US" altLang="zh-CN" dirty="0"/>
              <a:t>	costs decrease about 10% for each doubling of volume</a:t>
            </a:r>
          </a:p>
          <a:p>
            <a:pPr eaLnBrk="1" hangingPunct="1"/>
            <a:r>
              <a:rPr lang="en-US" altLang="zh-CN" b="1" dirty="0">
                <a:solidFill>
                  <a:srgbClr val="00B0F0"/>
                </a:solidFill>
              </a:rPr>
              <a:t>Commoditization</a:t>
            </a:r>
            <a:endParaRPr lang="en-US" altLang="zh-CN" dirty="0">
              <a:solidFill>
                <a:srgbClr val="00B0F0"/>
              </a:solidFill>
            </a:endParaRPr>
          </a:p>
          <a:p>
            <a:pPr eaLnBrk="1" hangingPunct="1">
              <a:buFontTx/>
              <a:buNone/>
            </a:pPr>
            <a:r>
              <a:rPr lang="en-US" altLang="zh-CN" dirty="0"/>
              <a:t>	competition among suppliers and their volume efficiency</a:t>
            </a:r>
          </a:p>
          <a:p>
            <a:pPr eaLnBrk="1" hangingPunct="1">
              <a:buFontTx/>
              <a:buNone/>
            </a:pPr>
            <a:endParaRPr lang="en-US" altLang="zh-CN" dirty="0"/>
          </a:p>
        </p:txBody>
      </p:sp>
    </p:spTree>
    <p:extLst>
      <p:ext uri="{BB962C8B-B14F-4D97-AF65-F5344CB8AC3E}">
        <p14:creationId xmlns:p14="http://schemas.microsoft.com/office/powerpoint/2010/main" val="3069774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55812873-5084-5D4B-B9FD-538D69DCD301}"/>
              </a:ext>
            </a:extLst>
          </p:cNvPr>
          <p:cNvSpPr>
            <a:spLocks noGrp="1" noChangeArrowheads="1"/>
          </p:cNvSpPr>
          <p:nvPr>
            <p:ph type="title"/>
          </p:nvPr>
        </p:nvSpPr>
        <p:spPr/>
        <p:txBody>
          <a:bodyPr/>
          <a:lstStyle/>
          <a:p>
            <a:pPr eaLnBrk="1" hangingPunct="1"/>
            <a:r>
              <a:rPr lang="en-US" altLang="zh-CN"/>
              <a:t>Integrated Circuit</a:t>
            </a:r>
          </a:p>
        </p:txBody>
      </p:sp>
      <p:sp>
        <p:nvSpPr>
          <p:cNvPr id="105474" name="Rectangle 3">
            <a:extLst>
              <a:ext uri="{FF2B5EF4-FFF2-40B4-BE49-F238E27FC236}">
                <a16:creationId xmlns:a16="http://schemas.microsoft.com/office/drawing/2014/main" id="{C848A2D4-A627-2649-A836-7C34094A4C42}"/>
              </a:ext>
            </a:extLst>
          </p:cNvPr>
          <p:cNvSpPr>
            <a:spLocks noGrp="1" noChangeArrowheads="1"/>
          </p:cNvSpPr>
          <p:nvPr>
            <p:ph type="body" idx="1"/>
          </p:nvPr>
        </p:nvSpPr>
        <p:spPr/>
        <p:txBody>
          <a:bodyPr/>
          <a:lstStyle/>
          <a:p>
            <a:pPr eaLnBrk="1" hangingPunct="1">
              <a:buFontTx/>
              <a:buNone/>
            </a:pPr>
            <a:endParaRPr lang="en-US" altLang="zh-CN"/>
          </a:p>
          <a:p>
            <a:pPr eaLnBrk="1" hangingPunct="1">
              <a:buFontTx/>
              <a:buNone/>
            </a:pPr>
            <a:r>
              <a:rPr lang="en-US" altLang="zh-CN" b="1"/>
              <a:t>	</a:t>
            </a:r>
            <a:r>
              <a:rPr lang="en-US" altLang="zh-CN" b="1" i="1"/>
              <a:t>wafer</a:t>
            </a:r>
            <a:r>
              <a:rPr lang="en-US" altLang="zh-CN"/>
              <a:t> for test; chopped into </a:t>
            </a:r>
            <a:r>
              <a:rPr lang="en-US" altLang="zh-CN" i="1"/>
              <a:t>dies </a:t>
            </a:r>
            <a:r>
              <a:rPr lang="en-US" altLang="zh-CN"/>
              <a:t>for  </a:t>
            </a:r>
          </a:p>
          <a:p>
            <a:pPr eaLnBrk="1" hangingPunct="1">
              <a:buFontTx/>
              <a:buNone/>
            </a:pPr>
            <a:r>
              <a:rPr lang="en-US" altLang="zh-CN"/>
              <a:t>							      packaging</a:t>
            </a:r>
          </a:p>
        </p:txBody>
      </p:sp>
      <p:pic>
        <p:nvPicPr>
          <p:cNvPr id="105475" name="Picture 4" descr="wafer_die">
            <a:extLst>
              <a:ext uri="{FF2B5EF4-FFF2-40B4-BE49-F238E27FC236}">
                <a16:creationId xmlns:a16="http://schemas.microsoft.com/office/drawing/2014/main" id="{98B00A87-5C8A-A541-8E9E-B251D9D92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Line 5">
            <a:extLst>
              <a:ext uri="{FF2B5EF4-FFF2-40B4-BE49-F238E27FC236}">
                <a16:creationId xmlns:a16="http://schemas.microsoft.com/office/drawing/2014/main" id="{37A09EC1-496A-5148-94F0-D9C0B1C5C347}"/>
              </a:ext>
            </a:extLst>
          </p:cNvPr>
          <p:cNvSpPr>
            <a:spLocks noChangeShapeType="1"/>
          </p:cNvSpPr>
          <p:nvPr/>
        </p:nvSpPr>
        <p:spPr bwMode="auto">
          <a:xfrm flipH="1" flipV="1">
            <a:off x="1447800" y="2743200"/>
            <a:ext cx="1066800" cy="1447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7" name="Line 6">
            <a:extLst>
              <a:ext uri="{FF2B5EF4-FFF2-40B4-BE49-F238E27FC236}">
                <a16:creationId xmlns:a16="http://schemas.microsoft.com/office/drawing/2014/main" id="{ED2487C2-DB93-8249-A568-204C2EAC632D}"/>
              </a:ext>
            </a:extLst>
          </p:cNvPr>
          <p:cNvSpPr>
            <a:spLocks noChangeShapeType="1"/>
          </p:cNvSpPr>
          <p:nvPr/>
        </p:nvSpPr>
        <p:spPr bwMode="auto">
          <a:xfrm flipV="1">
            <a:off x="6019800" y="2667000"/>
            <a:ext cx="1066800" cy="533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A0F1DC2C-A6E7-FC4E-A90C-7A1197C803E2}"/>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do trends evolve?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4" descr="die-callout-1361326995">
            <a:extLst>
              <a:ext uri="{FF2B5EF4-FFF2-40B4-BE49-F238E27FC236}">
                <a16:creationId xmlns:a16="http://schemas.microsoft.com/office/drawing/2014/main" id="{D2B13637-8937-BB47-A204-1CCFF3448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7125"/>
            <a:ext cx="914400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2" name="Rectangle 2">
            <a:extLst>
              <a:ext uri="{FF2B5EF4-FFF2-40B4-BE49-F238E27FC236}">
                <a16:creationId xmlns:a16="http://schemas.microsoft.com/office/drawing/2014/main" id="{0E598CDD-A366-C54F-BE0E-B3884AB1DCFB}"/>
              </a:ext>
            </a:extLst>
          </p:cNvPr>
          <p:cNvSpPr>
            <a:spLocks noGrp="1" noChangeArrowheads="1"/>
          </p:cNvSpPr>
          <p:nvPr>
            <p:ph type="title"/>
          </p:nvPr>
        </p:nvSpPr>
        <p:spPr/>
        <p:txBody>
          <a:bodyPr/>
          <a:lstStyle/>
          <a:p>
            <a:pPr eaLnBrk="1" hangingPunct="1"/>
            <a:r>
              <a:rPr lang="en-US" altLang="zh-CN"/>
              <a:t>Example: Intel Core i7 Die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1">
            <a:extLst>
              <a:ext uri="{FF2B5EF4-FFF2-40B4-BE49-F238E27FC236}">
                <a16:creationId xmlns:a16="http://schemas.microsoft.com/office/drawing/2014/main" id="{BA754567-C3AA-3143-B417-55D671F35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2638"/>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0" name="Rectangle 2">
            <a:extLst>
              <a:ext uri="{FF2B5EF4-FFF2-40B4-BE49-F238E27FC236}">
                <a16:creationId xmlns:a16="http://schemas.microsoft.com/office/drawing/2014/main" id="{F0416A89-52E0-DE4E-9688-7C557C144E0A}"/>
              </a:ext>
            </a:extLst>
          </p:cNvPr>
          <p:cNvSpPr>
            <a:spLocks noGrp="1" noChangeArrowheads="1"/>
          </p:cNvSpPr>
          <p:nvPr>
            <p:ph type="title"/>
          </p:nvPr>
        </p:nvSpPr>
        <p:spPr/>
        <p:txBody>
          <a:bodyPr/>
          <a:lstStyle/>
          <a:p>
            <a:pPr eaLnBrk="1" hangingPunct="1"/>
            <a:r>
              <a:rPr lang="en-US" altLang="zh-CN"/>
              <a:t>Dies per Wafer</a:t>
            </a:r>
          </a:p>
        </p:txBody>
      </p:sp>
      <p:pic>
        <p:nvPicPr>
          <p:cNvPr id="109571" name="Picture 4" descr="wafer_die">
            <a:extLst>
              <a:ext uri="{FF2B5EF4-FFF2-40B4-BE49-F238E27FC236}">
                <a16:creationId xmlns:a16="http://schemas.microsoft.com/office/drawing/2014/main" id="{421F5AE2-D27E-0A47-BE58-49A993207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1">
            <a:extLst>
              <a:ext uri="{FF2B5EF4-FFF2-40B4-BE49-F238E27FC236}">
                <a16:creationId xmlns:a16="http://schemas.microsoft.com/office/drawing/2014/main" id="{B08D289C-5BC9-BE40-A9E3-6210B69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88" y="1676400"/>
            <a:ext cx="7707312"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2">
            <a:extLst>
              <a:ext uri="{FF2B5EF4-FFF2-40B4-BE49-F238E27FC236}">
                <a16:creationId xmlns:a16="http://schemas.microsoft.com/office/drawing/2014/main" id="{B5745EEC-03FB-BC41-BEE3-CF63E55AAD46}"/>
              </a:ext>
            </a:extLst>
          </p:cNvPr>
          <p:cNvSpPr>
            <a:spLocks noGrp="1" noChangeArrowheads="1"/>
          </p:cNvSpPr>
          <p:nvPr>
            <p:ph type="title"/>
          </p:nvPr>
        </p:nvSpPr>
        <p:spPr/>
        <p:txBody>
          <a:bodyPr/>
          <a:lstStyle/>
          <a:p>
            <a:pPr eaLnBrk="1" hangingPunct="1"/>
            <a:r>
              <a:rPr lang="en-US" altLang="zh-CN"/>
              <a:t>Cost per Die</a:t>
            </a:r>
          </a:p>
        </p:txBody>
      </p:sp>
      <p:pic>
        <p:nvPicPr>
          <p:cNvPr id="111619" name="Picture 4" descr="wafer_die">
            <a:extLst>
              <a:ext uri="{FF2B5EF4-FFF2-40B4-BE49-F238E27FC236}">
                <a16:creationId xmlns:a16="http://schemas.microsoft.com/office/drawing/2014/main" id="{7835F673-37ED-FB42-B96F-ED30A04A6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Line 10">
            <a:extLst>
              <a:ext uri="{FF2B5EF4-FFF2-40B4-BE49-F238E27FC236}">
                <a16:creationId xmlns:a16="http://schemas.microsoft.com/office/drawing/2014/main" id="{DBAF9E42-6AC2-7F42-A1EC-92C1C037595A}"/>
              </a:ext>
            </a:extLst>
          </p:cNvPr>
          <p:cNvSpPr>
            <a:spLocks noChangeShapeType="1"/>
          </p:cNvSpPr>
          <p:nvPr/>
        </p:nvSpPr>
        <p:spPr bwMode="auto">
          <a:xfrm>
            <a:off x="7315200" y="3048000"/>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21" name="Line 11">
            <a:extLst>
              <a:ext uri="{FF2B5EF4-FFF2-40B4-BE49-F238E27FC236}">
                <a16:creationId xmlns:a16="http://schemas.microsoft.com/office/drawing/2014/main" id="{F7A9031F-7AA2-5F41-B4E6-721A9F30C2C1}"/>
              </a:ext>
            </a:extLst>
          </p:cNvPr>
          <p:cNvSpPr>
            <a:spLocks noChangeShapeType="1"/>
          </p:cNvSpPr>
          <p:nvPr/>
        </p:nvSpPr>
        <p:spPr bwMode="auto">
          <a:xfrm>
            <a:off x="7848600" y="3048000"/>
            <a:ext cx="0" cy="1371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22" name="Rectangle 12">
            <a:extLst>
              <a:ext uri="{FF2B5EF4-FFF2-40B4-BE49-F238E27FC236}">
                <a16:creationId xmlns:a16="http://schemas.microsoft.com/office/drawing/2014/main" id="{BE49F74F-BFE9-4646-9A80-217C4FF68711}"/>
              </a:ext>
            </a:extLst>
          </p:cNvPr>
          <p:cNvSpPr>
            <a:spLocks noChangeArrowheads="1"/>
          </p:cNvSpPr>
          <p:nvPr/>
        </p:nvSpPr>
        <p:spPr bwMode="auto">
          <a:xfrm>
            <a:off x="5562600" y="4114800"/>
            <a:ext cx="3581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percentage of manufactured devices that survives the testing procedure</a:t>
            </a:r>
            <a:endPar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a:extLst>
              <a:ext uri="{FF2B5EF4-FFF2-40B4-BE49-F238E27FC236}">
                <a16:creationId xmlns:a16="http://schemas.microsoft.com/office/drawing/2014/main" id="{B8945D57-001D-994F-BF8B-005CC244B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4213"/>
            <a:ext cx="914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2">
            <a:extLst>
              <a:ext uri="{FF2B5EF4-FFF2-40B4-BE49-F238E27FC236}">
                <a16:creationId xmlns:a16="http://schemas.microsoft.com/office/drawing/2014/main" id="{1E0A4F7B-2E1B-F34D-9069-16ADF5F2C027}"/>
              </a:ext>
            </a:extLst>
          </p:cNvPr>
          <p:cNvSpPr>
            <a:spLocks noGrp="1" noChangeArrowheads="1"/>
          </p:cNvSpPr>
          <p:nvPr>
            <p:ph type="title"/>
          </p:nvPr>
        </p:nvSpPr>
        <p:spPr/>
        <p:txBody>
          <a:bodyPr/>
          <a:lstStyle/>
          <a:p>
            <a:pPr eaLnBrk="1" hangingPunct="1"/>
            <a:r>
              <a:rPr lang="en-US" altLang="zh-CN"/>
              <a:t>Die Yield</a:t>
            </a:r>
          </a:p>
        </p:txBody>
      </p:sp>
      <p:sp>
        <p:nvSpPr>
          <p:cNvPr id="113667" name="Rectangle 3">
            <a:extLst>
              <a:ext uri="{FF2B5EF4-FFF2-40B4-BE49-F238E27FC236}">
                <a16:creationId xmlns:a16="http://schemas.microsoft.com/office/drawing/2014/main" id="{636E27FC-AE27-BD4D-9A61-D477B2E99100}"/>
              </a:ext>
            </a:extLst>
          </p:cNvPr>
          <p:cNvSpPr>
            <a:spLocks noGrp="1" noChangeArrowheads="1"/>
          </p:cNvSpPr>
          <p:nvPr>
            <p:ph type="body" idx="1"/>
          </p:nvPr>
        </p:nvSpPr>
        <p:spPr/>
        <p:txBody>
          <a:bodyPr/>
          <a:lstStyle/>
          <a:p>
            <a:pPr eaLnBrk="1" hangingPunct="1">
              <a:buFontTx/>
              <a:buNone/>
            </a:pPr>
            <a:endParaRPr lang="en-US" altLang="zh-CN"/>
          </a:p>
          <a:p>
            <a:pPr eaLnBrk="1" hangingPunct="1">
              <a:buFontTx/>
              <a:buNone/>
            </a:pPr>
            <a:endParaRPr lang="en-US" altLang="zh-CN"/>
          </a:p>
          <a:p>
            <a:pPr algn="r" eaLnBrk="1" hangingPunct="1">
              <a:buFontTx/>
              <a:buNone/>
            </a:pPr>
            <a:r>
              <a:rPr lang="en-US" altLang="zh-CN" i="1"/>
              <a:t>	</a:t>
            </a:r>
            <a:r>
              <a:rPr lang="en-US" altLang="zh-CN"/>
              <a:t>process-complexity factor for measuring manufacturing difficulty</a:t>
            </a:r>
          </a:p>
          <a:p>
            <a:pPr eaLnBrk="1" hangingPunct="1"/>
            <a:endParaRPr lang="en-US" altLang="zh-CN"/>
          </a:p>
        </p:txBody>
      </p:sp>
      <p:sp>
        <p:nvSpPr>
          <p:cNvPr id="113668" name="Oval 5">
            <a:extLst>
              <a:ext uri="{FF2B5EF4-FFF2-40B4-BE49-F238E27FC236}">
                <a16:creationId xmlns:a16="http://schemas.microsoft.com/office/drawing/2014/main" id="{98AC72BB-B3D5-5540-B288-681BCD56999F}"/>
              </a:ext>
            </a:extLst>
          </p:cNvPr>
          <p:cNvSpPr>
            <a:spLocks noChangeArrowheads="1"/>
          </p:cNvSpPr>
          <p:nvPr/>
        </p:nvSpPr>
        <p:spPr bwMode="auto">
          <a:xfrm>
            <a:off x="8686800" y="1905000"/>
            <a:ext cx="457200" cy="381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669" name="Line 6">
            <a:extLst>
              <a:ext uri="{FF2B5EF4-FFF2-40B4-BE49-F238E27FC236}">
                <a16:creationId xmlns:a16="http://schemas.microsoft.com/office/drawing/2014/main" id="{59810000-0213-9742-83CF-D1EF9A4D3B1A}"/>
              </a:ext>
            </a:extLst>
          </p:cNvPr>
          <p:cNvSpPr>
            <a:spLocks noChangeShapeType="1"/>
          </p:cNvSpPr>
          <p:nvPr/>
        </p:nvSpPr>
        <p:spPr bwMode="auto">
          <a:xfrm>
            <a:off x="8915400" y="2362200"/>
            <a:ext cx="0" cy="4572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143094A6-C7E2-7947-84EA-000D60538C8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raise die yield?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DA44537C-866C-C241-B53E-73672C5ABC55}"/>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raise die yield?</a:t>
            </a:r>
          </a:p>
        </p:txBody>
      </p:sp>
      <p:sp>
        <p:nvSpPr>
          <p:cNvPr id="3" name="Rectangle 3">
            <a:extLst>
              <a:ext uri="{FF2B5EF4-FFF2-40B4-BE49-F238E27FC236}">
                <a16:creationId xmlns:a16="http://schemas.microsoft.com/office/drawing/2014/main" id="{5126BC5E-2469-5E43-879E-FFCC0C75323E}"/>
              </a:ext>
            </a:extLst>
          </p:cNvPr>
          <p:cNvSpPr txBox="1">
            <a:spLocks noChangeArrowheads="1"/>
          </p:cNvSpPr>
          <p:nvPr/>
        </p:nvSpPr>
        <p:spPr bwMode="auto">
          <a:xfrm>
            <a:off x="0" y="3581400"/>
            <a:ext cx="9144000" cy="3048000"/>
          </a:xfrm>
          <a:prstGeom prst="rect">
            <a:avLst/>
          </a:prstGeom>
          <a:noFill/>
          <a:ln w="9525">
            <a:noFill/>
            <a:miter lim="800000"/>
            <a:headEnd/>
            <a:tailEnd/>
          </a:ln>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Redundancy!</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DRAMs/SRAMs have regularly included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some redundant memory cells so that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some flaws can be accommodated</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62F499DE-5D1E-144F-A989-5F69EA998478}"/>
              </a:ext>
            </a:extLst>
          </p:cNvPr>
          <p:cNvSpPr>
            <a:spLocks noGrp="1" noChangeArrowheads="1"/>
          </p:cNvSpPr>
          <p:nvPr>
            <p:ph type="title"/>
          </p:nvPr>
        </p:nvSpPr>
        <p:spPr/>
        <p:txBody>
          <a:bodyPr/>
          <a:lstStyle/>
          <a:p>
            <a:pPr eaLnBrk="1" hangingPunct="1"/>
            <a:r>
              <a:rPr lang="en-US" altLang="zh-CN"/>
              <a:t>Cost of Integrated Circuit =</a:t>
            </a:r>
          </a:p>
        </p:txBody>
      </p:sp>
      <p:pic>
        <p:nvPicPr>
          <p:cNvPr id="119810" name="Picture 4" descr="wafer_die">
            <a:extLst>
              <a:ext uri="{FF2B5EF4-FFF2-40B4-BE49-F238E27FC236}">
                <a16:creationId xmlns:a16="http://schemas.microsoft.com/office/drawing/2014/main" id="{B860D569-CC3E-0C40-BD5B-088C3A1CB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086100"/>
            <a:ext cx="441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Picture 1">
            <a:extLst>
              <a:ext uri="{FF2B5EF4-FFF2-40B4-BE49-F238E27FC236}">
                <a16:creationId xmlns:a16="http://schemas.microsoft.com/office/drawing/2014/main" id="{BAE00296-EA03-B74E-8FF7-D4E55676F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2013"/>
            <a:ext cx="91440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a:extLst>
              <a:ext uri="{FF2B5EF4-FFF2-40B4-BE49-F238E27FC236}">
                <a16:creationId xmlns:a16="http://schemas.microsoft.com/office/drawing/2014/main" id="{A7EDFE15-03A0-EB47-94EC-FFC4DB12CE0B}"/>
              </a:ext>
            </a:extLst>
          </p:cNvPr>
          <p:cNvSpPr>
            <a:spLocks noGrp="1" noChangeArrowheads="1"/>
          </p:cNvSpPr>
          <p:nvPr>
            <p:ph type="title"/>
          </p:nvPr>
        </p:nvSpPr>
        <p:spPr/>
        <p:txBody>
          <a:bodyPr/>
          <a:lstStyle/>
          <a:p>
            <a:r>
              <a:rPr lang="en-CN" altLang="en-CN"/>
              <a:t>Cost vs Price</a:t>
            </a:r>
          </a:p>
        </p:txBody>
      </p:sp>
      <p:sp>
        <p:nvSpPr>
          <p:cNvPr id="121858" name="Content Placeholder 2">
            <a:extLst>
              <a:ext uri="{FF2B5EF4-FFF2-40B4-BE49-F238E27FC236}">
                <a16:creationId xmlns:a16="http://schemas.microsoft.com/office/drawing/2014/main" id="{809DCC0D-AF51-7F44-AF5B-64FB859D6E9E}"/>
              </a:ext>
            </a:extLst>
          </p:cNvPr>
          <p:cNvSpPr>
            <a:spLocks noGrp="1" noChangeArrowheads="1"/>
          </p:cNvSpPr>
          <p:nvPr>
            <p:ph idx="1"/>
          </p:nvPr>
        </p:nvSpPr>
        <p:spPr/>
        <p:txBody>
          <a:bodyPr/>
          <a:lstStyle/>
          <a:p>
            <a:pPr eaLnBrk="1" hangingPunct="1"/>
            <a:r>
              <a:rPr lang="en-US" altLang="zh-CN" dirty="0"/>
              <a:t>Cost</a:t>
            </a:r>
          </a:p>
          <a:p>
            <a:pPr eaLnBrk="1" hangingPunct="1">
              <a:buFontTx/>
              <a:buNone/>
            </a:pPr>
            <a:r>
              <a:rPr lang="en-US" altLang="zh-CN" dirty="0"/>
              <a:t>	to manufacture a product</a:t>
            </a:r>
          </a:p>
          <a:p>
            <a:pPr eaLnBrk="1" hangingPunct="1"/>
            <a:endParaRPr lang="en-US" altLang="zh-CN" b="1" dirty="0"/>
          </a:p>
          <a:p>
            <a:pPr eaLnBrk="1" hangingPunct="1"/>
            <a:r>
              <a:rPr lang="en-US" altLang="zh-CN" dirty="0"/>
              <a:t>Price</a:t>
            </a:r>
          </a:p>
          <a:p>
            <a:pPr eaLnBrk="1" hangingPunct="1">
              <a:buFontTx/>
              <a:buNone/>
            </a:pPr>
            <a:r>
              <a:rPr lang="en-US" altLang="zh-CN" dirty="0"/>
              <a:t>	the product sells for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altLang="en-CN"/>
              <a:t>Cost vs Price</a:t>
            </a:r>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a:t>Price = Cost + Margin</a:t>
            </a:r>
          </a:p>
          <a:p>
            <a:pPr eaLnBrk="1" hangingPunct="1"/>
            <a:endParaRPr lang="en-US" altLang="zh-CN" b="1"/>
          </a:p>
          <a:p>
            <a:pPr eaLnBrk="1" hangingPunct="1"/>
            <a:r>
              <a:rPr lang="en-US" altLang="zh-CN"/>
              <a:t>Margin</a:t>
            </a:r>
          </a:p>
          <a:p>
            <a:pPr eaLnBrk="1" hangingPunct="1">
              <a:buFontTx/>
              <a:buNone/>
            </a:pPr>
            <a:r>
              <a:rPr lang="en-US" altLang="zh-CN"/>
              <a:t>	R&amp;D, marketing, sales, manufacturing equipment maintenance, building rental, cost of financing, pretax profits, and taxes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2926E20B-4DBC-8D4F-8EB0-B95E3DA7F517}"/>
              </a:ext>
            </a:extLst>
          </p:cNvPr>
          <p:cNvSpPr>
            <a:spLocks noGrp="1" noChangeArrowheads="1"/>
          </p:cNvSpPr>
          <p:nvPr>
            <p:ph type="title"/>
          </p:nvPr>
        </p:nvSpPr>
        <p:spPr/>
        <p:txBody>
          <a:bodyPr/>
          <a:lstStyle/>
          <a:p>
            <a:r>
              <a:rPr lang="en-CN" altLang="en-CN"/>
              <a:t>Cost vs Price</a:t>
            </a:r>
          </a:p>
        </p:txBody>
      </p:sp>
      <p:sp>
        <p:nvSpPr>
          <p:cNvPr id="123906" name="Content Placeholder 2">
            <a:extLst>
              <a:ext uri="{FF2B5EF4-FFF2-40B4-BE49-F238E27FC236}">
                <a16:creationId xmlns:a16="http://schemas.microsoft.com/office/drawing/2014/main" id="{F69A178E-5B95-C84F-909F-F9E6E13E399F}"/>
              </a:ext>
            </a:extLst>
          </p:cNvPr>
          <p:cNvSpPr>
            <a:spLocks noGrp="1" noChangeArrowheads="1"/>
          </p:cNvSpPr>
          <p:nvPr>
            <p:ph idx="1"/>
          </p:nvPr>
        </p:nvSpPr>
        <p:spPr/>
        <p:txBody>
          <a:bodyPr/>
          <a:lstStyle/>
          <a:p>
            <a:pPr eaLnBrk="1" hangingPunct="1"/>
            <a:r>
              <a:rPr lang="en-US" altLang="zh-CN" dirty="0"/>
              <a:t>Price = Cost + Margin</a:t>
            </a:r>
          </a:p>
          <a:p>
            <a:pPr eaLnBrk="1" hangingPunct="1"/>
            <a:endParaRPr lang="en-US" altLang="zh-CN" b="1" dirty="0"/>
          </a:p>
          <a:p>
            <a:pPr eaLnBrk="1" hangingPunct="1"/>
            <a:r>
              <a:rPr lang="en-US" altLang="zh-CN" dirty="0"/>
              <a:t>Margin</a:t>
            </a:r>
          </a:p>
          <a:p>
            <a:pPr eaLnBrk="1" hangingPunct="1">
              <a:buFontTx/>
              <a:buNone/>
            </a:pPr>
            <a:r>
              <a:rPr lang="en-US" altLang="zh-CN" dirty="0"/>
              <a:t>	R&amp;D, marketing, sales, manufacturing equipment maintenance, building rental, cost of financing, pretax profits, and taxes</a:t>
            </a:r>
          </a:p>
          <a:p>
            <a:pPr eaLnBrk="1" hangingPunct="1">
              <a:buFontTx/>
              <a:buNone/>
            </a:pPr>
            <a:r>
              <a:rPr lang="en-US" altLang="zh-CN" dirty="0"/>
              <a:t>	</a:t>
            </a:r>
            <a:r>
              <a:rPr lang="en-US" altLang="zh-CN" dirty="0">
                <a:solidFill>
                  <a:srgbClr val="00B0F0"/>
                </a:solidFill>
              </a:rPr>
              <a:t>4%~12% of income spent on R&amp;D</a:t>
            </a:r>
          </a:p>
        </p:txBody>
      </p:sp>
    </p:spTree>
    <p:extLst>
      <p:ext uri="{BB962C8B-B14F-4D97-AF65-F5344CB8AC3E}">
        <p14:creationId xmlns:p14="http://schemas.microsoft.com/office/powerpoint/2010/main" val="156328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37AB7306-89C3-B84A-B564-8A159470B724}"/>
              </a:ext>
            </a:extLst>
          </p:cNvPr>
          <p:cNvSpPr>
            <a:spLocks noGrp="1" noChangeArrowheads="1"/>
          </p:cNvSpPr>
          <p:nvPr>
            <p:ph type="title"/>
          </p:nvPr>
        </p:nvSpPr>
        <p:spPr/>
        <p:txBody>
          <a:bodyPr/>
          <a:lstStyle/>
          <a:p>
            <a:pPr eaLnBrk="1" hangingPunct="1"/>
            <a:r>
              <a:rPr lang="en-US" altLang="zh-CN"/>
              <a:t>Trends</a:t>
            </a:r>
          </a:p>
        </p:txBody>
      </p:sp>
      <p:sp>
        <p:nvSpPr>
          <p:cNvPr id="24578" name="Rectangle 3">
            <a:extLst>
              <a:ext uri="{FF2B5EF4-FFF2-40B4-BE49-F238E27FC236}">
                <a16:creationId xmlns:a16="http://schemas.microsoft.com/office/drawing/2014/main" id="{B74B5303-FC82-4645-BC01-904B3E22AE0F}"/>
              </a:ext>
            </a:extLst>
          </p:cNvPr>
          <p:cNvSpPr>
            <a:spLocks noGrp="1" noChangeArrowheads="1"/>
          </p:cNvSpPr>
          <p:nvPr>
            <p:ph type="body" idx="1"/>
          </p:nvPr>
        </p:nvSpPr>
        <p:spPr/>
        <p:txBody>
          <a:bodyPr/>
          <a:lstStyle/>
          <a:p>
            <a:pPr eaLnBrk="1" hangingPunct="1"/>
            <a:r>
              <a:rPr lang="en-US" altLang="zh-CN"/>
              <a:t>Technology</a:t>
            </a:r>
          </a:p>
          <a:p>
            <a:pPr eaLnBrk="1" hangingPunct="1"/>
            <a:r>
              <a:rPr lang="en-US" altLang="zh-CN"/>
              <a:t>Power and Energy</a:t>
            </a:r>
          </a:p>
          <a:p>
            <a:pPr eaLnBrk="1" hangingPunct="1"/>
            <a:r>
              <a:rPr lang="en-US" altLang="zh-CN"/>
              <a:t>Cost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a:extLst>
              <a:ext uri="{FF2B5EF4-FFF2-40B4-BE49-F238E27FC236}">
                <a16:creationId xmlns:a16="http://schemas.microsoft.com/office/drawing/2014/main" id="{17FD6809-6F84-7342-B5F8-DF0CADA48082}"/>
              </a:ext>
            </a:extLst>
          </p:cNvPr>
          <p:cNvSpPr>
            <a:spLocks noGrp="1" noChangeArrowheads="1"/>
          </p:cNvSpPr>
          <p:nvPr>
            <p:ph type="title"/>
          </p:nvPr>
        </p:nvSpPr>
        <p:spPr/>
        <p:txBody>
          <a:bodyPr/>
          <a:lstStyle/>
          <a:p>
            <a:r>
              <a:rPr lang="en-CN" altLang="en-CN"/>
              <a:t>Manufacturing vs Operation</a:t>
            </a:r>
          </a:p>
        </p:txBody>
      </p:sp>
      <p:sp>
        <p:nvSpPr>
          <p:cNvPr id="3" name="Content Placeholder 2">
            <a:extLst>
              <a:ext uri="{FF2B5EF4-FFF2-40B4-BE49-F238E27FC236}">
                <a16:creationId xmlns:a16="http://schemas.microsoft.com/office/drawing/2014/main" id="{1CF4F686-10C1-1446-91B2-E19BBA965ED7}"/>
              </a:ext>
            </a:extLst>
          </p:cNvPr>
          <p:cNvSpPr>
            <a:spLocks noGrp="1"/>
          </p:cNvSpPr>
          <p:nvPr>
            <p:ph idx="1"/>
          </p:nvPr>
        </p:nvSpPr>
        <p:spPr/>
        <p:txBody>
          <a:bodyPr/>
          <a:lstStyle/>
          <a:p>
            <a:pPr>
              <a:defRPr/>
            </a:pPr>
            <a:r>
              <a:rPr lang="en-US" dirty="0"/>
              <a:t>T</a:t>
            </a:r>
            <a:r>
              <a:rPr lang="en-CN" dirty="0"/>
              <a:t>raditionally, only cost to build a computer and price to purchase one</a:t>
            </a:r>
          </a:p>
          <a:p>
            <a:pPr marL="0" indent="0">
              <a:buFontTx/>
              <a:buNone/>
              <a:defRPr/>
            </a:pPr>
            <a:r>
              <a:rPr lang="en-CN" dirty="0"/>
              <a:t>  </a:t>
            </a:r>
          </a:p>
          <a:p>
            <a:pPr marL="0" indent="0">
              <a:buFontTx/>
              <a:buNone/>
              <a:defRPr/>
            </a:pPr>
            <a:endParaRPr lang="en-CN" dirty="0"/>
          </a:p>
          <a:p>
            <a:pPr>
              <a:defRPr/>
            </a:pPr>
            <a:r>
              <a:rPr lang="en-CN" dirty="0"/>
              <a:t>Currently, WSCs contain tens of thousands of servers and need a significant cost to operate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BECAE96-D250-5344-80DB-2E192A1B08B6}"/>
              </a:ext>
            </a:extLst>
          </p:cNvPr>
          <p:cNvSpPr>
            <a:spLocks noGrp="1" noChangeArrowheads="1"/>
          </p:cNvSpPr>
          <p:nvPr>
            <p:ph type="title"/>
          </p:nvPr>
        </p:nvSpPr>
        <p:spPr/>
        <p:txBody>
          <a:bodyPr/>
          <a:lstStyle/>
          <a:p>
            <a:r>
              <a:rPr lang="en-CN" altLang="en-CN"/>
              <a:t>Manufacturing vs Operation</a:t>
            </a:r>
          </a:p>
        </p:txBody>
      </p:sp>
      <p:sp>
        <p:nvSpPr>
          <p:cNvPr id="3" name="Content Placeholder 2">
            <a:extLst>
              <a:ext uri="{FF2B5EF4-FFF2-40B4-BE49-F238E27FC236}">
                <a16:creationId xmlns:a16="http://schemas.microsoft.com/office/drawing/2014/main" id="{65134635-4FAF-3A4B-B9CB-5D9F024EFD8F}"/>
              </a:ext>
            </a:extLst>
          </p:cNvPr>
          <p:cNvSpPr>
            <a:spLocks noGrp="1"/>
          </p:cNvSpPr>
          <p:nvPr>
            <p:ph idx="1"/>
          </p:nvPr>
        </p:nvSpPr>
        <p:spPr/>
        <p:txBody>
          <a:bodyPr/>
          <a:lstStyle/>
          <a:p>
            <a:pPr>
              <a:defRPr/>
            </a:pPr>
            <a:r>
              <a:rPr lang="en-US" dirty="0"/>
              <a:t>T</a:t>
            </a:r>
            <a:r>
              <a:rPr lang="en-CN" dirty="0"/>
              <a:t>raditionally, only cost to build a computer and price to purchase one</a:t>
            </a:r>
          </a:p>
          <a:p>
            <a:pPr marL="0" indent="0" algn="r">
              <a:buFontTx/>
              <a:buNone/>
              <a:defRPr/>
            </a:pPr>
            <a:r>
              <a:rPr lang="en-CN" dirty="0"/>
              <a:t>  </a:t>
            </a:r>
            <a:r>
              <a:rPr lang="en-CN" dirty="0">
                <a:solidFill>
                  <a:srgbClr val="00B0F0"/>
                </a:solidFill>
              </a:rPr>
              <a:t>Capital Expenses (CAPEX)  </a:t>
            </a:r>
          </a:p>
          <a:p>
            <a:pPr marL="0" indent="0">
              <a:buFontTx/>
              <a:buNone/>
              <a:defRPr/>
            </a:pPr>
            <a:endParaRPr lang="en-CN" dirty="0"/>
          </a:p>
          <a:p>
            <a:pPr>
              <a:defRPr/>
            </a:pPr>
            <a:r>
              <a:rPr lang="en-CN" dirty="0"/>
              <a:t>Currently, WSCs contain tens of thousands of servers and need a significant cost to operate</a:t>
            </a:r>
          </a:p>
          <a:p>
            <a:pPr marL="0" indent="0" algn="r">
              <a:buFontTx/>
              <a:buNone/>
              <a:defRPr/>
            </a:pPr>
            <a:r>
              <a:rPr lang="en-US" dirty="0">
                <a:solidFill>
                  <a:srgbClr val="00B0F0"/>
                </a:solidFill>
              </a:rPr>
              <a:t>O</a:t>
            </a:r>
            <a:r>
              <a:rPr lang="en-CN" dirty="0">
                <a:solidFill>
                  <a:srgbClr val="00B0F0"/>
                </a:solidFill>
              </a:rPr>
              <a:t>perational Expenses (OPEX)</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2">
            <a:extLst>
              <a:ext uri="{FF2B5EF4-FFF2-40B4-BE49-F238E27FC236}">
                <a16:creationId xmlns:a16="http://schemas.microsoft.com/office/drawing/2014/main" id="{8D406141-271E-A348-B5DA-166ADD62D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0550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6" name="Rectangle 2">
            <a:extLst>
              <a:ext uri="{FF2B5EF4-FFF2-40B4-BE49-F238E27FC236}">
                <a16:creationId xmlns:a16="http://schemas.microsoft.com/office/drawing/2014/main" id="{BA09EC35-7A8A-DA40-9F94-1F392B0A117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Feature size is shrinking</a:t>
            </a:r>
            <a:b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to 5 nm or smaller.</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F25E2565-ECC6-1041-BF50-D1D9ED4F06F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Transient/permanent faults</a:t>
            </a:r>
            <a:b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become</a:t>
            </a:r>
            <a:r>
              <a:rPr kumimoji="0" lang="zh-CN" altLang="en-US"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more commonplace.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4180C4CF-7ADF-8C42-8D0F-4AAE97071DE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build</a:t>
            </a:r>
            <a:b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b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dependable computers?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a:extLst>
              <a:ext uri="{FF2B5EF4-FFF2-40B4-BE49-F238E27FC236}">
                <a16:creationId xmlns:a16="http://schemas.microsoft.com/office/drawing/2014/main" id="{AEFD7125-063F-324D-8BD2-083EBA11606E}"/>
              </a:ext>
            </a:extLst>
          </p:cNvPr>
          <p:cNvSpPr>
            <a:spLocks noGrp="1" noChangeArrowheads="1"/>
          </p:cNvSpPr>
          <p:nvPr>
            <p:ph type="title"/>
          </p:nvPr>
        </p:nvSpPr>
        <p:spPr/>
        <p:txBody>
          <a:bodyPr/>
          <a:lstStyle/>
          <a:p>
            <a:pPr eaLnBrk="1" hangingPunct="1"/>
            <a:r>
              <a:rPr lang="en-US" altLang="zh-CN"/>
              <a:t>Dependability</a:t>
            </a:r>
          </a:p>
        </p:txBody>
      </p:sp>
      <p:sp>
        <p:nvSpPr>
          <p:cNvPr id="135170" name="Rectangle 3">
            <a:extLst>
              <a:ext uri="{FF2B5EF4-FFF2-40B4-BE49-F238E27FC236}">
                <a16:creationId xmlns:a16="http://schemas.microsoft.com/office/drawing/2014/main" id="{4D2CFF76-3DB2-7046-9B84-B81EDB385831}"/>
              </a:ext>
            </a:extLst>
          </p:cNvPr>
          <p:cNvSpPr>
            <a:spLocks noGrp="1" noChangeArrowheads="1"/>
          </p:cNvSpPr>
          <p:nvPr>
            <p:ph type="body" idx="1"/>
          </p:nvPr>
        </p:nvSpPr>
        <p:spPr/>
        <p:txBody>
          <a:bodyPr/>
          <a:lstStyle/>
          <a:p>
            <a:pPr eaLnBrk="1" hangingPunct="1"/>
            <a:r>
              <a:rPr lang="en-US" altLang="zh-CN"/>
              <a:t>Is a system operating properly?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3">
            <a:extLst>
              <a:ext uri="{FF2B5EF4-FFF2-40B4-BE49-F238E27FC236}">
                <a16:creationId xmlns:a16="http://schemas.microsoft.com/office/drawing/2014/main" id="{630BD7F2-C1FC-294E-9946-538FDD72BABA}"/>
              </a:ext>
            </a:extLst>
          </p:cNvPr>
          <p:cNvSpPr>
            <a:spLocks noGrp="1" noChangeArrowheads="1"/>
          </p:cNvSpPr>
          <p:nvPr>
            <p:ph type="body" idx="1"/>
          </p:nvPr>
        </p:nvSpPr>
        <p:spPr/>
        <p:txBody>
          <a:bodyPr/>
          <a:lstStyle/>
          <a:p>
            <a:pPr eaLnBrk="1" hangingPunct="1"/>
            <a:r>
              <a:rPr lang="en-US" altLang="zh-CN" b="1" dirty="0"/>
              <a:t>SLA</a:t>
            </a:r>
            <a:r>
              <a:rPr lang="en-US" altLang="zh-CN" dirty="0"/>
              <a:t>: service level agreements</a:t>
            </a:r>
          </a:p>
          <a:p>
            <a:pPr eaLnBrk="1" hangingPunct="1"/>
            <a:r>
              <a:rPr lang="en-US" altLang="zh-CN" dirty="0"/>
              <a:t>System states: up or down</a:t>
            </a:r>
          </a:p>
          <a:p>
            <a:pPr eaLnBrk="1" hangingPunct="1"/>
            <a:endParaRPr lang="en-US" altLang="zh-CN" dirty="0"/>
          </a:p>
          <a:p>
            <a:pPr eaLnBrk="1" hangingPunct="1"/>
            <a:r>
              <a:rPr lang="en-US" altLang="zh-CN" dirty="0"/>
              <a:t>Service states</a:t>
            </a:r>
          </a:p>
          <a:p>
            <a:pPr algn="ctr" eaLnBrk="1" hangingPunct="1">
              <a:buFontTx/>
              <a:buNone/>
            </a:pPr>
            <a:r>
              <a:rPr lang="en-US" altLang="zh-CN" dirty="0">
                <a:solidFill>
                  <a:srgbClr val="00FF00"/>
                </a:solidFill>
              </a:rPr>
              <a:t>service accomplishment</a:t>
            </a:r>
          </a:p>
          <a:p>
            <a:pPr eaLnBrk="1" hangingPunct="1">
              <a:buFontTx/>
              <a:buNone/>
            </a:pPr>
            <a:r>
              <a:rPr lang="en-US" altLang="zh-CN" dirty="0"/>
              <a:t>	</a:t>
            </a:r>
          </a:p>
          <a:p>
            <a:pPr algn="ctr" eaLnBrk="1" hangingPunct="1">
              <a:buFontTx/>
              <a:buNone/>
            </a:pPr>
            <a:r>
              <a:rPr lang="en-US" altLang="zh-CN" dirty="0">
                <a:solidFill>
                  <a:srgbClr val="FF0000"/>
                </a:solidFill>
              </a:rPr>
              <a:t>service interruption</a:t>
            </a:r>
          </a:p>
        </p:txBody>
      </p:sp>
      <p:sp>
        <p:nvSpPr>
          <p:cNvPr id="137218" name="Rectangle 2">
            <a:extLst>
              <a:ext uri="{FF2B5EF4-FFF2-40B4-BE49-F238E27FC236}">
                <a16:creationId xmlns:a16="http://schemas.microsoft.com/office/drawing/2014/main" id="{8D3962DB-4D1E-0A4E-B109-F445CD2984CA}"/>
              </a:ext>
            </a:extLst>
          </p:cNvPr>
          <p:cNvSpPr>
            <a:spLocks noGrp="1" noChangeArrowheads="1"/>
          </p:cNvSpPr>
          <p:nvPr>
            <p:ph type="title"/>
          </p:nvPr>
        </p:nvSpPr>
        <p:spPr/>
        <p:txBody>
          <a:bodyPr/>
          <a:lstStyle/>
          <a:p>
            <a:pPr eaLnBrk="1" hangingPunct="1"/>
            <a:r>
              <a:rPr lang="en-US" altLang="zh-CN"/>
              <a:t>Dependability</a:t>
            </a:r>
            <a:endParaRPr lang="en-US" altLang="zh-CN" sz="4000"/>
          </a:p>
        </p:txBody>
      </p:sp>
      <p:sp>
        <p:nvSpPr>
          <p:cNvPr id="137219" name="AutoShape 4">
            <a:extLst>
              <a:ext uri="{FF2B5EF4-FFF2-40B4-BE49-F238E27FC236}">
                <a16:creationId xmlns:a16="http://schemas.microsoft.com/office/drawing/2014/main" id="{AA0C5FEF-8577-EA47-84A4-84E13E9B6C68}"/>
              </a:ext>
            </a:extLst>
          </p:cNvPr>
          <p:cNvSpPr>
            <a:spLocks noChangeArrowheads="1"/>
          </p:cNvSpPr>
          <p:nvPr/>
        </p:nvSpPr>
        <p:spPr bwMode="auto">
          <a:xfrm>
            <a:off x="1524000" y="4191000"/>
            <a:ext cx="762000" cy="1447800"/>
          </a:xfrm>
          <a:prstGeom prst="curvedRightArrow">
            <a:avLst>
              <a:gd name="adj1" fmla="val 38000"/>
              <a:gd name="adj2" fmla="val 76000"/>
              <a:gd name="adj3" fmla="val 33333"/>
            </a:avLst>
          </a:prstGeom>
          <a:solidFill>
            <a:srgbClr val="00FF00"/>
          </a:solidFill>
          <a:ln w="9525">
            <a:solidFill>
              <a:schemeClr val="tx1">
                <a:lumMod val="50000"/>
                <a:lumOff val="50000"/>
              </a:schemeClr>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0" name="AutoShape 5">
            <a:extLst>
              <a:ext uri="{FF2B5EF4-FFF2-40B4-BE49-F238E27FC236}">
                <a16:creationId xmlns:a16="http://schemas.microsoft.com/office/drawing/2014/main" id="{3248F8E5-A2F4-7A44-A9E3-601C9E02B1D8}"/>
              </a:ext>
            </a:extLst>
          </p:cNvPr>
          <p:cNvSpPr>
            <a:spLocks noChangeArrowheads="1"/>
          </p:cNvSpPr>
          <p:nvPr/>
        </p:nvSpPr>
        <p:spPr bwMode="auto">
          <a:xfrm rot="10800000">
            <a:off x="7315200" y="4038600"/>
            <a:ext cx="762000" cy="1447800"/>
          </a:xfrm>
          <a:prstGeom prst="curvedRightArrow">
            <a:avLst>
              <a:gd name="adj1" fmla="val 38000"/>
              <a:gd name="adj2" fmla="val 76000"/>
              <a:gd name="adj3" fmla="val 33333"/>
            </a:avLst>
          </a:prstGeom>
          <a:solidFill>
            <a:srgbClr val="00FF00"/>
          </a:solidFill>
          <a:ln w="9525">
            <a:solidFill>
              <a:schemeClr val="tx1">
                <a:lumMod val="50000"/>
                <a:lumOff val="50000"/>
              </a:schemeClr>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1" name="Rectangle 6">
            <a:extLst>
              <a:ext uri="{FF2B5EF4-FFF2-40B4-BE49-F238E27FC236}">
                <a16:creationId xmlns:a16="http://schemas.microsoft.com/office/drawing/2014/main" id="{843A52A4-F440-9049-A670-76D6C7A1DFA9}"/>
              </a:ext>
            </a:extLst>
          </p:cNvPr>
          <p:cNvSpPr>
            <a:spLocks noChangeArrowheads="1"/>
          </p:cNvSpPr>
          <p:nvPr/>
        </p:nvSpPr>
        <p:spPr bwMode="auto">
          <a:xfrm>
            <a:off x="0" y="4114800"/>
            <a:ext cx="228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failure</a:t>
            </a:r>
          </a:p>
        </p:txBody>
      </p:sp>
      <p:sp>
        <p:nvSpPr>
          <p:cNvPr id="137222" name="Rectangle 7">
            <a:extLst>
              <a:ext uri="{FF2B5EF4-FFF2-40B4-BE49-F238E27FC236}">
                <a16:creationId xmlns:a16="http://schemas.microsoft.com/office/drawing/2014/main" id="{6D810A11-6889-2D4F-A03E-F153719B7034}"/>
              </a:ext>
            </a:extLst>
          </p:cNvPr>
          <p:cNvSpPr>
            <a:spLocks noChangeArrowheads="1"/>
          </p:cNvSpPr>
          <p:nvPr/>
        </p:nvSpPr>
        <p:spPr bwMode="auto">
          <a:xfrm>
            <a:off x="6553200" y="4114800"/>
            <a:ext cx="259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FF00"/>
                </a:solidFill>
                <a:effectLst/>
                <a:uLnTx/>
                <a:uFillTx/>
                <a:latin typeface="Verdana" panose="020B0604030504040204" pitchFamily="34" charset="0"/>
                <a:ea typeface="宋体" panose="02010600030101010101" pitchFamily="2" charset="-122"/>
                <a:cs typeface="+mn-cs"/>
              </a:rPr>
              <a:t>restoration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3">
            <a:extLst>
              <a:ext uri="{FF2B5EF4-FFF2-40B4-BE49-F238E27FC236}">
                <a16:creationId xmlns:a16="http://schemas.microsoft.com/office/drawing/2014/main" id="{630BD7F2-C1FC-294E-9946-538FDD72BABA}"/>
              </a:ext>
            </a:extLst>
          </p:cNvPr>
          <p:cNvSpPr>
            <a:spLocks noGrp="1" noChangeArrowheads="1"/>
          </p:cNvSpPr>
          <p:nvPr>
            <p:ph type="body" idx="1"/>
          </p:nvPr>
        </p:nvSpPr>
        <p:spPr/>
        <p:txBody>
          <a:bodyPr/>
          <a:lstStyle/>
          <a:p>
            <a:pPr eaLnBrk="1" hangingPunct="1"/>
            <a:r>
              <a:rPr lang="en-US" altLang="zh-CN" b="1" dirty="0"/>
              <a:t>SLO</a:t>
            </a:r>
            <a:r>
              <a:rPr lang="en-US" altLang="zh-CN" dirty="0"/>
              <a:t>: service level objectives</a:t>
            </a:r>
          </a:p>
          <a:p>
            <a:pPr eaLnBrk="1" hangingPunct="1"/>
            <a:r>
              <a:rPr lang="en-US" altLang="zh-CN" dirty="0"/>
              <a:t>System states: up or down</a:t>
            </a:r>
          </a:p>
          <a:p>
            <a:pPr eaLnBrk="1" hangingPunct="1"/>
            <a:endParaRPr lang="en-US" altLang="zh-CN" dirty="0"/>
          </a:p>
          <a:p>
            <a:pPr eaLnBrk="1" hangingPunct="1"/>
            <a:r>
              <a:rPr lang="en-US" altLang="zh-CN" dirty="0"/>
              <a:t>Service states</a:t>
            </a:r>
          </a:p>
          <a:p>
            <a:pPr algn="ctr" eaLnBrk="1" hangingPunct="1">
              <a:buFontTx/>
              <a:buNone/>
            </a:pPr>
            <a:r>
              <a:rPr lang="en-US" altLang="zh-CN" dirty="0">
                <a:solidFill>
                  <a:srgbClr val="00FF00"/>
                </a:solidFill>
              </a:rPr>
              <a:t>service accomplishment</a:t>
            </a:r>
          </a:p>
          <a:p>
            <a:pPr eaLnBrk="1" hangingPunct="1">
              <a:buFontTx/>
              <a:buNone/>
            </a:pPr>
            <a:r>
              <a:rPr lang="en-US" altLang="zh-CN" dirty="0"/>
              <a:t>	</a:t>
            </a:r>
          </a:p>
          <a:p>
            <a:pPr algn="ctr" eaLnBrk="1" hangingPunct="1">
              <a:buFontTx/>
              <a:buNone/>
            </a:pPr>
            <a:r>
              <a:rPr lang="en-US" altLang="zh-CN" dirty="0">
                <a:solidFill>
                  <a:srgbClr val="FF0000"/>
                </a:solidFill>
              </a:rPr>
              <a:t>service interruption</a:t>
            </a:r>
          </a:p>
        </p:txBody>
      </p:sp>
      <p:sp>
        <p:nvSpPr>
          <p:cNvPr id="137218" name="Rectangle 2">
            <a:extLst>
              <a:ext uri="{FF2B5EF4-FFF2-40B4-BE49-F238E27FC236}">
                <a16:creationId xmlns:a16="http://schemas.microsoft.com/office/drawing/2014/main" id="{8D3962DB-4D1E-0A4E-B109-F445CD2984CA}"/>
              </a:ext>
            </a:extLst>
          </p:cNvPr>
          <p:cNvSpPr>
            <a:spLocks noGrp="1" noChangeArrowheads="1"/>
          </p:cNvSpPr>
          <p:nvPr>
            <p:ph type="title"/>
          </p:nvPr>
        </p:nvSpPr>
        <p:spPr/>
        <p:txBody>
          <a:bodyPr/>
          <a:lstStyle/>
          <a:p>
            <a:pPr eaLnBrk="1" hangingPunct="1"/>
            <a:r>
              <a:rPr lang="en-US" altLang="zh-CN"/>
              <a:t>Dependability</a:t>
            </a:r>
            <a:endParaRPr lang="en-US" altLang="zh-CN" sz="4000"/>
          </a:p>
        </p:txBody>
      </p:sp>
      <p:sp>
        <p:nvSpPr>
          <p:cNvPr id="137219" name="AutoShape 4">
            <a:extLst>
              <a:ext uri="{FF2B5EF4-FFF2-40B4-BE49-F238E27FC236}">
                <a16:creationId xmlns:a16="http://schemas.microsoft.com/office/drawing/2014/main" id="{AA0C5FEF-8577-EA47-84A4-84E13E9B6C68}"/>
              </a:ext>
            </a:extLst>
          </p:cNvPr>
          <p:cNvSpPr>
            <a:spLocks noChangeArrowheads="1"/>
          </p:cNvSpPr>
          <p:nvPr/>
        </p:nvSpPr>
        <p:spPr bwMode="auto">
          <a:xfrm>
            <a:off x="1524000" y="4191000"/>
            <a:ext cx="762000" cy="1447800"/>
          </a:xfrm>
          <a:prstGeom prst="curvedRightArrow">
            <a:avLst>
              <a:gd name="adj1" fmla="val 38000"/>
              <a:gd name="adj2" fmla="val 76000"/>
              <a:gd name="adj3" fmla="val 33333"/>
            </a:avLst>
          </a:prstGeom>
          <a:solidFill>
            <a:srgbClr val="00FF00"/>
          </a:solidFill>
          <a:ln w="9525">
            <a:solidFill>
              <a:schemeClr val="tx1">
                <a:lumMod val="50000"/>
                <a:lumOff val="50000"/>
              </a:schemeClr>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0" name="AutoShape 5">
            <a:extLst>
              <a:ext uri="{FF2B5EF4-FFF2-40B4-BE49-F238E27FC236}">
                <a16:creationId xmlns:a16="http://schemas.microsoft.com/office/drawing/2014/main" id="{3248F8E5-A2F4-7A44-A9E3-601C9E02B1D8}"/>
              </a:ext>
            </a:extLst>
          </p:cNvPr>
          <p:cNvSpPr>
            <a:spLocks noChangeArrowheads="1"/>
          </p:cNvSpPr>
          <p:nvPr/>
        </p:nvSpPr>
        <p:spPr bwMode="auto">
          <a:xfrm rot="10800000">
            <a:off x="7315200" y="4038600"/>
            <a:ext cx="762000" cy="1447800"/>
          </a:xfrm>
          <a:prstGeom prst="curvedRightArrow">
            <a:avLst>
              <a:gd name="adj1" fmla="val 38000"/>
              <a:gd name="adj2" fmla="val 76000"/>
              <a:gd name="adj3" fmla="val 33333"/>
            </a:avLst>
          </a:prstGeom>
          <a:solidFill>
            <a:srgbClr val="00FF00"/>
          </a:solidFill>
          <a:ln w="9525">
            <a:solidFill>
              <a:schemeClr val="tx1">
                <a:lumMod val="50000"/>
                <a:lumOff val="50000"/>
              </a:schemeClr>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221" name="Rectangle 6">
            <a:extLst>
              <a:ext uri="{FF2B5EF4-FFF2-40B4-BE49-F238E27FC236}">
                <a16:creationId xmlns:a16="http://schemas.microsoft.com/office/drawing/2014/main" id="{843A52A4-F440-9049-A670-76D6C7A1DFA9}"/>
              </a:ext>
            </a:extLst>
          </p:cNvPr>
          <p:cNvSpPr>
            <a:spLocks noChangeArrowheads="1"/>
          </p:cNvSpPr>
          <p:nvPr/>
        </p:nvSpPr>
        <p:spPr bwMode="auto">
          <a:xfrm>
            <a:off x="0" y="4114800"/>
            <a:ext cx="228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FF0000"/>
                </a:solidFill>
                <a:effectLst/>
                <a:uLnTx/>
                <a:uFillTx/>
                <a:latin typeface="Verdana" panose="020B0604030504040204" pitchFamily="34" charset="0"/>
                <a:ea typeface="宋体" panose="02010600030101010101" pitchFamily="2" charset="-122"/>
                <a:cs typeface="+mn-cs"/>
              </a:rPr>
              <a:t>failure</a:t>
            </a:r>
          </a:p>
        </p:txBody>
      </p:sp>
      <p:sp>
        <p:nvSpPr>
          <p:cNvPr id="137222" name="Rectangle 7">
            <a:extLst>
              <a:ext uri="{FF2B5EF4-FFF2-40B4-BE49-F238E27FC236}">
                <a16:creationId xmlns:a16="http://schemas.microsoft.com/office/drawing/2014/main" id="{6D810A11-6889-2D4F-A03E-F153719B7034}"/>
              </a:ext>
            </a:extLst>
          </p:cNvPr>
          <p:cNvSpPr>
            <a:spLocks noChangeArrowheads="1"/>
          </p:cNvSpPr>
          <p:nvPr/>
        </p:nvSpPr>
        <p:spPr bwMode="auto">
          <a:xfrm>
            <a:off x="6553200" y="4114800"/>
            <a:ext cx="259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FF00"/>
                </a:solidFill>
                <a:effectLst/>
                <a:uLnTx/>
                <a:uFillTx/>
                <a:latin typeface="Verdana" panose="020B0604030504040204" pitchFamily="34" charset="0"/>
                <a:ea typeface="宋体" panose="02010600030101010101" pitchFamily="2" charset="-122"/>
                <a:cs typeface="+mn-cs"/>
              </a:rPr>
              <a:t>restoration</a:t>
            </a:r>
          </a:p>
        </p:txBody>
      </p:sp>
    </p:spTree>
    <p:extLst>
      <p:ext uri="{BB962C8B-B14F-4D97-AF65-F5344CB8AC3E}">
        <p14:creationId xmlns:p14="http://schemas.microsoft.com/office/powerpoint/2010/main" val="2841177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D655ED3F-7425-CEC3-6720-9CFFC632244B}"/>
              </a:ext>
            </a:extLst>
          </p:cNvPr>
          <p:cNvSpPr>
            <a:spLocks noGrp="1" noChangeArrowheads="1"/>
          </p:cNvSpPr>
          <p:nvPr>
            <p:ph type="title"/>
          </p:nvPr>
        </p:nvSpPr>
        <p:spPr/>
        <p:txBody>
          <a:bodyPr/>
          <a:lstStyle/>
          <a:p>
            <a:pPr eaLnBrk="1" hangingPunct="1"/>
            <a:r>
              <a:rPr lang="en-US" altLang="zh-CN" dirty="0"/>
              <a:t>Dependability</a:t>
            </a:r>
            <a:endParaRPr lang="zh-CN" altLang="zh-CN" dirty="0"/>
          </a:p>
        </p:txBody>
      </p:sp>
      <p:sp>
        <p:nvSpPr>
          <p:cNvPr id="111618" name="Rectangle 3">
            <a:extLst>
              <a:ext uri="{FF2B5EF4-FFF2-40B4-BE49-F238E27FC236}">
                <a16:creationId xmlns:a16="http://schemas.microsoft.com/office/drawing/2014/main" id="{D4563104-B472-3B62-D164-11474E585CDE}"/>
              </a:ext>
            </a:extLst>
          </p:cNvPr>
          <p:cNvSpPr>
            <a:spLocks noGrp="1" noChangeArrowheads="1"/>
          </p:cNvSpPr>
          <p:nvPr>
            <p:ph type="body" idx="1"/>
          </p:nvPr>
        </p:nvSpPr>
        <p:spPr/>
        <p:txBody>
          <a:bodyPr/>
          <a:lstStyle/>
          <a:p>
            <a:pPr eaLnBrk="1" hangingPunct="1"/>
            <a:r>
              <a:rPr lang="en-US" altLang="zh-CN"/>
              <a:t>Computer system </a:t>
            </a:r>
            <a:r>
              <a:rPr lang="en-US" altLang="zh-CN" b="1"/>
              <a:t>dependability </a:t>
            </a:r>
            <a:r>
              <a:rPr lang="en-US" altLang="zh-CN"/>
              <a:t>is the quality of delivered service such that reliance can justifiably be placed on this service.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3">
            <a:extLst>
              <a:ext uri="{FF2B5EF4-FFF2-40B4-BE49-F238E27FC236}">
                <a16:creationId xmlns:a16="http://schemas.microsoft.com/office/drawing/2014/main" id="{2663FA4C-AD51-F627-361B-63BDCC605059}"/>
              </a:ext>
            </a:extLst>
          </p:cNvPr>
          <p:cNvSpPr>
            <a:spLocks noGrp="1" noChangeArrowheads="1"/>
          </p:cNvSpPr>
          <p:nvPr>
            <p:ph type="body" idx="1"/>
          </p:nvPr>
        </p:nvSpPr>
        <p:spPr/>
        <p:txBody>
          <a:bodyPr/>
          <a:lstStyle/>
          <a:p>
            <a:pPr eaLnBrk="1" hangingPunct="1"/>
            <a:r>
              <a:rPr lang="en-US" altLang="zh-CN"/>
              <a:t>The </a:t>
            </a:r>
            <a:r>
              <a:rPr lang="en-US" altLang="zh-CN" b="1"/>
              <a:t>service </a:t>
            </a:r>
            <a:r>
              <a:rPr lang="en-US" altLang="zh-CN"/>
              <a:t>delivered by a system is its observed </a:t>
            </a:r>
            <a:r>
              <a:rPr lang="en-US" altLang="zh-CN" b="1"/>
              <a:t>actual behavior </a:t>
            </a:r>
            <a:r>
              <a:rPr lang="en-US" altLang="zh-CN"/>
              <a:t>as perceived by other system(s) interacting with this system’s users.</a:t>
            </a:r>
          </a:p>
        </p:txBody>
      </p:sp>
      <p:sp>
        <p:nvSpPr>
          <p:cNvPr id="2" name="Rectangle 2">
            <a:extLst>
              <a:ext uri="{FF2B5EF4-FFF2-40B4-BE49-F238E27FC236}">
                <a16:creationId xmlns:a16="http://schemas.microsoft.com/office/drawing/2014/main" id="{CAE94C56-B296-D723-5515-94B8A5E8C7F9}"/>
              </a:ext>
            </a:extLst>
          </p:cNvPr>
          <p:cNvSpPr>
            <a:spLocks noGrp="1" noChangeArrowheads="1"/>
          </p:cNvSpPr>
          <p:nvPr>
            <p:ph type="title"/>
          </p:nvPr>
        </p:nvSpPr>
        <p:spPr>
          <a:xfrm>
            <a:off x="0" y="274638"/>
            <a:ext cx="9144000" cy="1143000"/>
          </a:xfrm>
        </p:spPr>
        <p:txBody>
          <a:bodyPr/>
          <a:lstStyle/>
          <a:p>
            <a:pPr eaLnBrk="1" hangingPunct="1"/>
            <a:r>
              <a:rPr lang="en-US" altLang="zh-CN" dirty="0"/>
              <a:t>Dependability</a:t>
            </a:r>
            <a:endParaRPr lang="zh-CN"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434371B-897B-9C46-9807-6A94947FFAD7}"/>
              </a:ext>
            </a:extLst>
          </p:cNvPr>
          <p:cNvSpPr>
            <a:spLocks noGrp="1" noChangeArrowheads="1"/>
          </p:cNvSpPr>
          <p:nvPr>
            <p:ph type="title"/>
          </p:nvPr>
        </p:nvSpPr>
        <p:spPr/>
        <p:txBody>
          <a:bodyPr/>
          <a:lstStyle/>
          <a:p>
            <a:pPr eaLnBrk="1" hangingPunct="1">
              <a:defRPr/>
            </a:pPr>
            <a:r>
              <a:rPr lang="en-US" altLang="zh-CN">
                <a:solidFill>
                  <a:schemeClr val="accent4"/>
                </a:solidFill>
              </a:rPr>
              <a:t>Trends</a:t>
            </a:r>
          </a:p>
        </p:txBody>
      </p:sp>
      <p:sp>
        <p:nvSpPr>
          <p:cNvPr id="26626" name="Rectangle 3">
            <a:extLst>
              <a:ext uri="{FF2B5EF4-FFF2-40B4-BE49-F238E27FC236}">
                <a16:creationId xmlns:a16="http://schemas.microsoft.com/office/drawing/2014/main" id="{787B0377-5F52-0544-88B1-35BFA64E26A1}"/>
              </a:ext>
            </a:extLst>
          </p:cNvPr>
          <p:cNvSpPr>
            <a:spLocks noGrp="1" noChangeArrowheads="1"/>
          </p:cNvSpPr>
          <p:nvPr>
            <p:ph type="body" idx="1"/>
          </p:nvPr>
        </p:nvSpPr>
        <p:spPr/>
        <p:txBody>
          <a:bodyPr/>
          <a:lstStyle/>
          <a:p>
            <a:pPr eaLnBrk="1" hangingPunct="1">
              <a:defRPr/>
            </a:pPr>
            <a:r>
              <a:rPr lang="en-US" altLang="zh-CN" dirty="0">
                <a:solidFill>
                  <a:srgbClr val="00B0F0"/>
                </a:solidFill>
              </a:rPr>
              <a:t>Technology</a:t>
            </a:r>
          </a:p>
          <a:p>
            <a:pPr eaLnBrk="1" hangingPunct="1">
              <a:defRPr/>
            </a:pPr>
            <a:r>
              <a:rPr lang="en-US" altLang="zh-CN" dirty="0">
                <a:solidFill>
                  <a:schemeClr val="accent4"/>
                </a:solidFill>
              </a:rPr>
              <a:t>Power and Energy</a:t>
            </a:r>
          </a:p>
          <a:p>
            <a:pPr eaLnBrk="1" hangingPunct="1">
              <a:defRPr/>
            </a:pPr>
            <a:r>
              <a:rPr lang="en-US" altLang="zh-CN" dirty="0">
                <a:solidFill>
                  <a:schemeClr val="accent4"/>
                </a:solidFill>
              </a:rPr>
              <a:t>Cost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3">
            <a:extLst>
              <a:ext uri="{FF2B5EF4-FFF2-40B4-BE49-F238E27FC236}">
                <a16:creationId xmlns:a16="http://schemas.microsoft.com/office/drawing/2014/main" id="{59CE703C-2FD8-977C-6567-13E432FA6540}"/>
              </a:ext>
            </a:extLst>
          </p:cNvPr>
          <p:cNvSpPr>
            <a:spLocks noGrp="1" noChangeArrowheads="1"/>
          </p:cNvSpPr>
          <p:nvPr>
            <p:ph type="body" idx="1"/>
          </p:nvPr>
        </p:nvSpPr>
        <p:spPr/>
        <p:txBody>
          <a:bodyPr/>
          <a:lstStyle/>
          <a:p>
            <a:pPr eaLnBrk="1" hangingPunct="1"/>
            <a:r>
              <a:rPr lang="en-US" altLang="zh-CN"/>
              <a:t>Each module also has an ideal </a:t>
            </a:r>
            <a:r>
              <a:rPr lang="en-US" altLang="zh-CN" b="1"/>
              <a:t>specified behavior</a:t>
            </a:r>
            <a:r>
              <a:rPr lang="en-US" altLang="zh-CN"/>
              <a:t>, where a </a:t>
            </a:r>
            <a:r>
              <a:rPr lang="en-US" altLang="zh-CN" b="1"/>
              <a:t>service specification</a:t>
            </a:r>
            <a:r>
              <a:rPr lang="en-US" altLang="zh-CN"/>
              <a:t> is an agreed description of the expected behavior.</a:t>
            </a:r>
          </a:p>
        </p:txBody>
      </p:sp>
      <p:sp>
        <p:nvSpPr>
          <p:cNvPr id="2" name="Rectangle 2">
            <a:extLst>
              <a:ext uri="{FF2B5EF4-FFF2-40B4-BE49-F238E27FC236}">
                <a16:creationId xmlns:a16="http://schemas.microsoft.com/office/drawing/2014/main" id="{EE982829-EA6D-43B1-03E0-2E34FB6DAB7C}"/>
              </a:ext>
            </a:extLst>
          </p:cNvPr>
          <p:cNvSpPr>
            <a:spLocks noGrp="1" noChangeArrowheads="1"/>
          </p:cNvSpPr>
          <p:nvPr>
            <p:ph type="title"/>
          </p:nvPr>
        </p:nvSpPr>
        <p:spPr>
          <a:xfrm>
            <a:off x="0" y="274638"/>
            <a:ext cx="9144000" cy="1143000"/>
          </a:xfrm>
        </p:spPr>
        <p:txBody>
          <a:bodyPr/>
          <a:lstStyle/>
          <a:p>
            <a:pPr eaLnBrk="1" hangingPunct="1"/>
            <a:r>
              <a:rPr lang="en-US" altLang="zh-CN" dirty="0"/>
              <a:t>Dependability</a:t>
            </a:r>
            <a:endParaRPr lang="zh-CN"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49F74EA7-AEF1-7358-2B2A-1B4FBD168210}"/>
              </a:ext>
            </a:extLst>
          </p:cNvPr>
          <p:cNvSpPr>
            <a:spLocks noGrp="1" noChangeArrowheads="1"/>
          </p:cNvSpPr>
          <p:nvPr>
            <p:ph type="title"/>
          </p:nvPr>
        </p:nvSpPr>
        <p:spPr/>
        <p:txBody>
          <a:bodyPr/>
          <a:lstStyle/>
          <a:p>
            <a:pPr eaLnBrk="1" hangingPunct="1"/>
            <a:r>
              <a:rPr lang="en-US" altLang="zh-CN"/>
              <a:t>Failure</a:t>
            </a:r>
          </a:p>
        </p:txBody>
      </p:sp>
      <p:sp>
        <p:nvSpPr>
          <p:cNvPr id="114690" name="Rectangle 3">
            <a:extLst>
              <a:ext uri="{FF2B5EF4-FFF2-40B4-BE49-F238E27FC236}">
                <a16:creationId xmlns:a16="http://schemas.microsoft.com/office/drawing/2014/main" id="{CDD5CE12-D7FC-3F05-9085-1D92057FC88C}"/>
              </a:ext>
            </a:extLst>
          </p:cNvPr>
          <p:cNvSpPr>
            <a:spLocks noGrp="1" noChangeArrowheads="1"/>
          </p:cNvSpPr>
          <p:nvPr>
            <p:ph type="body" idx="1"/>
          </p:nvPr>
        </p:nvSpPr>
        <p:spPr/>
        <p:txBody>
          <a:bodyPr/>
          <a:lstStyle/>
          <a:p>
            <a:pPr eaLnBrk="1" hangingPunct="1"/>
            <a:r>
              <a:rPr lang="en-US" altLang="zh-CN"/>
              <a:t>A system </a:t>
            </a:r>
            <a:r>
              <a:rPr lang="en-US" altLang="zh-CN" b="1"/>
              <a:t>failure </a:t>
            </a:r>
            <a:r>
              <a:rPr lang="en-US" altLang="zh-CN"/>
              <a:t>occurs when the actual behavior deviates from the specified behavior.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6C3C4218-3D42-A815-5D54-0FCC2BB275D3}"/>
              </a:ext>
            </a:extLst>
          </p:cNvPr>
          <p:cNvSpPr>
            <a:spLocks noGrp="1" noChangeArrowheads="1"/>
          </p:cNvSpPr>
          <p:nvPr>
            <p:ph type="title"/>
          </p:nvPr>
        </p:nvSpPr>
        <p:spPr/>
        <p:txBody>
          <a:bodyPr/>
          <a:lstStyle/>
          <a:p>
            <a:pPr eaLnBrk="1" hangingPunct="1"/>
            <a:r>
              <a:rPr lang="en-US" altLang="zh-CN"/>
              <a:t>Error, Fault</a:t>
            </a:r>
          </a:p>
        </p:txBody>
      </p:sp>
      <p:sp>
        <p:nvSpPr>
          <p:cNvPr id="115714" name="Rectangle 3">
            <a:extLst>
              <a:ext uri="{FF2B5EF4-FFF2-40B4-BE49-F238E27FC236}">
                <a16:creationId xmlns:a16="http://schemas.microsoft.com/office/drawing/2014/main" id="{CA0B6DF2-7C64-DCFC-C9F1-E2F301352E1D}"/>
              </a:ext>
            </a:extLst>
          </p:cNvPr>
          <p:cNvSpPr>
            <a:spLocks noGrp="1" noChangeArrowheads="1"/>
          </p:cNvSpPr>
          <p:nvPr>
            <p:ph type="body" idx="1"/>
          </p:nvPr>
        </p:nvSpPr>
        <p:spPr/>
        <p:txBody>
          <a:bodyPr/>
          <a:lstStyle/>
          <a:p>
            <a:pPr eaLnBrk="1" hangingPunct="1"/>
            <a:r>
              <a:rPr lang="en-US" altLang="zh-CN"/>
              <a:t>The failure occurred because of an </a:t>
            </a:r>
            <a:r>
              <a:rPr lang="en-US" altLang="zh-CN" b="1"/>
              <a:t>error</a:t>
            </a:r>
            <a:r>
              <a:rPr lang="en-US" altLang="zh-CN"/>
              <a:t>, a defect in that module.</a:t>
            </a:r>
          </a:p>
          <a:p>
            <a:pPr eaLnBrk="1" hangingPunct="1"/>
            <a:r>
              <a:rPr lang="en-US" altLang="zh-CN"/>
              <a:t>The cause of an error is a </a:t>
            </a:r>
            <a:r>
              <a:rPr lang="en-US" altLang="zh-CN" b="1"/>
              <a:t>fault</a:t>
            </a:r>
            <a:r>
              <a:rPr lang="en-US" altLang="zh-CN"/>
              <a:t>.</a:t>
            </a:r>
          </a:p>
          <a:p>
            <a:pPr eaLnBrk="1" hangingPunct="1"/>
            <a:endParaRPr lang="en-US" altLang="zh-CN"/>
          </a:p>
          <a:p>
            <a:pPr eaLnBrk="1" hangingPunct="1"/>
            <a:r>
              <a:rPr lang="en-US" altLang="zh-CN"/>
              <a:t>When a fault occurs, it creates a </a:t>
            </a:r>
            <a:r>
              <a:rPr lang="en-US" altLang="zh-CN" b="1"/>
              <a:t>latent error</a:t>
            </a:r>
            <a:r>
              <a:rPr lang="en-US" altLang="zh-CN"/>
              <a:t>, which becomes </a:t>
            </a:r>
            <a:r>
              <a:rPr lang="en-US" altLang="zh-CN" b="1"/>
              <a:t>effective</a:t>
            </a:r>
            <a:r>
              <a:rPr lang="en-US" altLang="zh-CN"/>
              <a:t> when it is activated;</a:t>
            </a:r>
          </a:p>
          <a:p>
            <a:pPr eaLnBrk="1" hangingPunct="1"/>
            <a:r>
              <a:rPr lang="en-US" altLang="zh-CN"/>
              <a:t>When the error actually affects the delivered service, a </a:t>
            </a:r>
            <a:r>
              <a:rPr lang="en-US" altLang="zh-CN" b="1"/>
              <a:t>failure</a:t>
            </a:r>
            <a:r>
              <a:rPr lang="en-US" altLang="zh-CN"/>
              <a:t> occurs.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E0F036D8-0AA3-6616-37D0-0EDF3E6A88CE}"/>
              </a:ext>
            </a:extLst>
          </p:cNvPr>
          <p:cNvSpPr>
            <a:spLocks noGrp="1" noChangeArrowheads="1"/>
          </p:cNvSpPr>
          <p:nvPr>
            <p:ph type="title"/>
          </p:nvPr>
        </p:nvSpPr>
        <p:spPr/>
        <p:txBody>
          <a:bodyPr/>
          <a:lstStyle/>
          <a:p>
            <a:pPr eaLnBrk="1" hangingPunct="1"/>
            <a:r>
              <a:rPr lang="en-US" altLang="zh-CN" dirty="0"/>
              <a:t>Fault, Error, Failure</a:t>
            </a:r>
          </a:p>
        </p:txBody>
      </p:sp>
      <p:sp>
        <p:nvSpPr>
          <p:cNvPr id="116738" name="Rectangle 3">
            <a:extLst>
              <a:ext uri="{FF2B5EF4-FFF2-40B4-BE49-F238E27FC236}">
                <a16:creationId xmlns:a16="http://schemas.microsoft.com/office/drawing/2014/main" id="{07D774C6-E106-3452-3675-B2967E05B62B}"/>
              </a:ext>
            </a:extLst>
          </p:cNvPr>
          <p:cNvSpPr>
            <a:spLocks noGrp="1" noChangeArrowheads="1"/>
          </p:cNvSpPr>
          <p:nvPr>
            <p:ph type="body" idx="1"/>
          </p:nvPr>
        </p:nvSpPr>
        <p:spPr/>
        <p:txBody>
          <a:bodyPr/>
          <a:lstStyle/>
          <a:p>
            <a:pPr eaLnBrk="1" hangingPunct="1"/>
            <a:r>
              <a:rPr lang="en-US" altLang="zh-CN"/>
              <a:t>A fault creates one or more latent errors</a:t>
            </a:r>
          </a:p>
          <a:p>
            <a:pPr eaLnBrk="1" hangingPunct="1"/>
            <a:r>
              <a:rPr lang="en-US" altLang="zh-CN"/>
              <a:t>Either an effective error is a formerly latent error in that component or it has propagated from another error in that component or from else where</a:t>
            </a:r>
          </a:p>
          <a:p>
            <a:pPr eaLnBrk="1" hangingPunct="1"/>
            <a:r>
              <a:rPr lang="en-US" altLang="zh-CN"/>
              <a:t>A component failure occurs when the error affects the delivered service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内容占位符 2">
            <a:extLst>
              <a:ext uri="{FF2B5EF4-FFF2-40B4-BE49-F238E27FC236}">
                <a16:creationId xmlns:a16="http://schemas.microsoft.com/office/drawing/2014/main" id="{F6DDD49D-C794-E495-E850-06DCF6582A1D}"/>
              </a:ext>
            </a:extLst>
          </p:cNvPr>
          <p:cNvSpPr>
            <a:spLocks noGrp="1" noChangeArrowheads="1"/>
          </p:cNvSpPr>
          <p:nvPr>
            <p:ph idx="1"/>
          </p:nvPr>
        </p:nvSpPr>
        <p:spPr>
          <a:xfrm>
            <a:off x="2209800" y="1600200"/>
            <a:ext cx="2895600" cy="5257800"/>
          </a:xfrm>
        </p:spPr>
        <p:txBody>
          <a:bodyPr/>
          <a:lstStyle/>
          <a:p>
            <a:pPr algn="r">
              <a:buFontTx/>
              <a:buNone/>
            </a:pPr>
            <a:r>
              <a:rPr lang="en-US" altLang="zh-CN" sz="4000" b="1" dirty="0"/>
              <a:t>Failure</a:t>
            </a:r>
          </a:p>
          <a:p>
            <a:pPr algn="r"/>
            <a:endParaRPr lang="en-US" altLang="zh-CN" sz="4000" b="1" dirty="0"/>
          </a:p>
          <a:p>
            <a:pPr algn="r"/>
            <a:endParaRPr lang="en-US" altLang="zh-CN" sz="4000" b="1" dirty="0"/>
          </a:p>
          <a:p>
            <a:pPr algn="r">
              <a:buFontTx/>
              <a:buNone/>
            </a:pPr>
            <a:r>
              <a:rPr lang="en-US" altLang="zh-CN" sz="4000" b="1" dirty="0"/>
              <a:t>Error</a:t>
            </a:r>
          </a:p>
          <a:p>
            <a:pPr algn="r"/>
            <a:endParaRPr lang="en-US" altLang="zh-CN" sz="4000" b="1" dirty="0"/>
          </a:p>
          <a:p>
            <a:pPr algn="r"/>
            <a:endParaRPr lang="en-US" altLang="zh-CN" sz="4000" b="1" dirty="0"/>
          </a:p>
          <a:p>
            <a:pPr algn="r">
              <a:buFontTx/>
              <a:buNone/>
            </a:pPr>
            <a:r>
              <a:rPr lang="en-US" altLang="zh-CN" sz="4000" b="1" dirty="0"/>
              <a:t>Fault</a:t>
            </a:r>
          </a:p>
        </p:txBody>
      </p:sp>
      <p:cxnSp>
        <p:nvCxnSpPr>
          <p:cNvPr id="7" name="直接箭头连接符 6">
            <a:extLst>
              <a:ext uri="{FF2B5EF4-FFF2-40B4-BE49-F238E27FC236}">
                <a16:creationId xmlns:a16="http://schemas.microsoft.com/office/drawing/2014/main" id="{B77B3008-0C93-1614-C82E-11097C3E91F2}"/>
              </a:ext>
            </a:extLst>
          </p:cNvPr>
          <p:cNvCxnSpPr>
            <a:endCxn id="117761" idx="3"/>
          </p:cNvCxnSpPr>
          <p:nvPr/>
        </p:nvCxnSpPr>
        <p:spPr>
          <a:xfrm rot="5400000" flipH="1" flipV="1">
            <a:off x="4133851" y="5200650"/>
            <a:ext cx="1943100" cy="31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3AC06AF7-02C9-C7F3-D0F9-9F5B513DC113}"/>
              </a:ext>
            </a:extLst>
          </p:cNvPr>
          <p:cNvCxnSpPr/>
          <p:nvPr/>
        </p:nvCxnSpPr>
        <p:spPr>
          <a:xfrm rot="5400000" flipH="1" flipV="1">
            <a:off x="4134644" y="3104356"/>
            <a:ext cx="1943100"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7764" name="TextBox 8">
            <a:extLst>
              <a:ext uri="{FF2B5EF4-FFF2-40B4-BE49-F238E27FC236}">
                <a16:creationId xmlns:a16="http://schemas.microsoft.com/office/drawing/2014/main" id="{D4AA5A5F-62DB-E7A5-32D1-CDAC74F625B3}"/>
              </a:ext>
            </a:extLst>
          </p:cNvPr>
          <p:cNvSpPr txBox="1">
            <a:spLocks noChangeArrowheads="1"/>
          </p:cNvSpPr>
          <p:nvPr/>
        </p:nvSpPr>
        <p:spPr bwMode="auto">
          <a:xfrm>
            <a:off x="5334000" y="5105400"/>
            <a:ext cx="28087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600" dirty="0">
                <a:latin typeface="+mn-lt"/>
              </a:rPr>
              <a:t>one or more latent errors</a:t>
            </a:r>
            <a:endParaRPr lang="zh-CN" altLang="en-US" sz="1600" dirty="0">
              <a:latin typeface="+mn-lt"/>
            </a:endParaRPr>
          </a:p>
        </p:txBody>
      </p:sp>
      <p:sp>
        <p:nvSpPr>
          <p:cNvPr id="117765" name="TextBox 9">
            <a:extLst>
              <a:ext uri="{FF2B5EF4-FFF2-40B4-BE49-F238E27FC236}">
                <a16:creationId xmlns:a16="http://schemas.microsoft.com/office/drawing/2014/main" id="{921DAA78-34D3-F6D1-863D-1A5F35D51FAE}"/>
              </a:ext>
            </a:extLst>
          </p:cNvPr>
          <p:cNvSpPr txBox="1">
            <a:spLocks noChangeArrowheads="1"/>
          </p:cNvSpPr>
          <p:nvPr/>
        </p:nvSpPr>
        <p:spPr bwMode="auto">
          <a:xfrm>
            <a:off x="5334000" y="3429000"/>
            <a:ext cx="26682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600" dirty="0">
                <a:latin typeface="+mn-lt"/>
              </a:rPr>
              <a:t>activated to be effective</a:t>
            </a:r>
            <a:endParaRPr lang="zh-CN" altLang="en-US" sz="1600" dirty="0">
              <a:latin typeface="+mn-lt"/>
            </a:endParaRPr>
          </a:p>
        </p:txBody>
      </p:sp>
      <p:sp>
        <p:nvSpPr>
          <p:cNvPr id="117766" name="TextBox 10">
            <a:extLst>
              <a:ext uri="{FF2B5EF4-FFF2-40B4-BE49-F238E27FC236}">
                <a16:creationId xmlns:a16="http://schemas.microsoft.com/office/drawing/2014/main" id="{E5E44BAA-68E5-F38B-5124-425AE34CFBD6}"/>
              </a:ext>
            </a:extLst>
          </p:cNvPr>
          <p:cNvSpPr txBox="1">
            <a:spLocks noChangeArrowheads="1"/>
          </p:cNvSpPr>
          <p:nvPr/>
        </p:nvSpPr>
        <p:spPr bwMode="auto">
          <a:xfrm>
            <a:off x="5334000" y="2743200"/>
            <a:ext cx="2976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600" dirty="0">
                <a:latin typeface="+mn-lt"/>
              </a:rPr>
              <a:t>affect the delivered service</a:t>
            </a:r>
            <a:endParaRPr lang="zh-CN" altLang="en-US" sz="1600" dirty="0">
              <a:latin typeface="+mn-lt"/>
            </a:endParaRPr>
          </a:p>
        </p:txBody>
      </p:sp>
      <p:cxnSp>
        <p:nvCxnSpPr>
          <p:cNvPr id="12" name="直接箭头连接符 11">
            <a:extLst>
              <a:ext uri="{FF2B5EF4-FFF2-40B4-BE49-F238E27FC236}">
                <a16:creationId xmlns:a16="http://schemas.microsoft.com/office/drawing/2014/main" id="{23249013-A2CA-C63B-779F-40600550C2B2}"/>
              </a:ext>
            </a:extLst>
          </p:cNvPr>
          <p:cNvCxnSpPr/>
          <p:nvPr/>
        </p:nvCxnSpPr>
        <p:spPr>
          <a:xfrm rot="5400000" flipH="1" flipV="1">
            <a:off x="6303963" y="3295650"/>
            <a:ext cx="496888" cy="158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113B8B96-7FB7-3A81-E90E-FF6C499884C4}"/>
              </a:ext>
            </a:extLst>
          </p:cNvPr>
          <p:cNvSpPr>
            <a:spLocks noGrp="1" noChangeArrowheads="1"/>
          </p:cNvSpPr>
          <p:nvPr>
            <p:ph type="title"/>
          </p:nvPr>
        </p:nvSpPr>
        <p:spPr>
          <a:xfrm>
            <a:off x="0" y="274638"/>
            <a:ext cx="9144000" cy="1143000"/>
          </a:xfrm>
        </p:spPr>
        <p:txBody>
          <a:bodyPr/>
          <a:lstStyle/>
          <a:p>
            <a:pPr eaLnBrk="1" hangingPunct="1"/>
            <a:r>
              <a:rPr lang="en-US" altLang="zh-CN" dirty="0"/>
              <a:t>Fault, Error, Failure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A8C8-3C34-0487-5FB8-CB7796A1DBA4}"/>
              </a:ext>
            </a:extLst>
          </p:cNvPr>
          <p:cNvSpPr>
            <a:spLocks noGrp="1"/>
          </p:cNvSpPr>
          <p:nvPr>
            <p:ph type="title"/>
          </p:nvPr>
        </p:nvSpPr>
        <p:spPr/>
        <p:txBody>
          <a:bodyPr/>
          <a:lstStyle/>
          <a:p>
            <a:r>
              <a:rPr lang="en-US" altLang="zh-CN" dirty="0"/>
              <a:t>Fault, Error, Failure</a:t>
            </a:r>
            <a:endParaRPr lang="en-CN" dirty="0"/>
          </a:p>
        </p:txBody>
      </p:sp>
      <p:sp>
        <p:nvSpPr>
          <p:cNvPr id="3" name="Content Placeholder 2">
            <a:extLst>
              <a:ext uri="{FF2B5EF4-FFF2-40B4-BE49-F238E27FC236}">
                <a16:creationId xmlns:a16="http://schemas.microsoft.com/office/drawing/2014/main" id="{8A875CEB-EEA8-556A-16FE-9D64DA70DCB2}"/>
              </a:ext>
            </a:extLst>
          </p:cNvPr>
          <p:cNvSpPr>
            <a:spLocks noGrp="1"/>
          </p:cNvSpPr>
          <p:nvPr>
            <p:ph idx="1"/>
          </p:nvPr>
        </p:nvSpPr>
        <p:spPr>
          <a:xfrm>
            <a:off x="457200" y="1600200"/>
            <a:ext cx="8686800" cy="5257800"/>
          </a:xfrm>
        </p:spPr>
        <p:txBody>
          <a:bodyPr/>
          <a:lstStyle/>
          <a:p>
            <a:r>
              <a:rPr lang="en-CN" dirty="0"/>
              <a:t>Fault example: program bug                </a:t>
            </a:r>
            <a:r>
              <a:rPr lang="en-CN" dirty="0">
                <a:solidFill>
                  <a:srgbClr val="ED008C"/>
                </a:solidFill>
              </a:rPr>
              <a:t>60 + 35 = 90                                      </a:t>
            </a:r>
            <a:r>
              <a:rPr lang="en-CN" dirty="0"/>
              <a:t>latent error (not necessarily be called)</a:t>
            </a:r>
          </a:p>
        </p:txBody>
      </p:sp>
    </p:spTree>
    <p:extLst>
      <p:ext uri="{BB962C8B-B14F-4D97-AF65-F5344CB8AC3E}">
        <p14:creationId xmlns:p14="http://schemas.microsoft.com/office/powerpoint/2010/main" val="9282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A8C8-3C34-0487-5FB8-CB7796A1DBA4}"/>
              </a:ext>
            </a:extLst>
          </p:cNvPr>
          <p:cNvSpPr>
            <a:spLocks noGrp="1"/>
          </p:cNvSpPr>
          <p:nvPr>
            <p:ph type="title"/>
          </p:nvPr>
        </p:nvSpPr>
        <p:spPr/>
        <p:txBody>
          <a:bodyPr/>
          <a:lstStyle/>
          <a:p>
            <a:r>
              <a:rPr lang="en-US" altLang="zh-CN" dirty="0"/>
              <a:t>Fault, Error, Failure</a:t>
            </a:r>
            <a:endParaRPr lang="en-CN" dirty="0"/>
          </a:p>
        </p:txBody>
      </p:sp>
      <p:sp>
        <p:nvSpPr>
          <p:cNvPr id="3" name="Content Placeholder 2">
            <a:extLst>
              <a:ext uri="{FF2B5EF4-FFF2-40B4-BE49-F238E27FC236}">
                <a16:creationId xmlns:a16="http://schemas.microsoft.com/office/drawing/2014/main" id="{8A875CEB-EEA8-556A-16FE-9D64DA70DCB2}"/>
              </a:ext>
            </a:extLst>
          </p:cNvPr>
          <p:cNvSpPr>
            <a:spLocks noGrp="1"/>
          </p:cNvSpPr>
          <p:nvPr>
            <p:ph idx="1"/>
          </p:nvPr>
        </p:nvSpPr>
        <p:spPr>
          <a:xfrm>
            <a:off x="457200" y="1600200"/>
            <a:ext cx="8763000" cy="5257800"/>
          </a:xfrm>
        </p:spPr>
        <p:txBody>
          <a:bodyPr/>
          <a:lstStyle/>
          <a:p>
            <a:r>
              <a:rPr lang="en-CN" dirty="0"/>
              <a:t>Fault example: program bug                </a:t>
            </a:r>
            <a:r>
              <a:rPr lang="en-CN" dirty="0">
                <a:solidFill>
                  <a:srgbClr val="ED008C"/>
                </a:solidFill>
              </a:rPr>
              <a:t>60 + 35 = 90                                      </a:t>
            </a:r>
            <a:r>
              <a:rPr lang="en-CN" dirty="0"/>
              <a:t>latent error (not necessarily be called)</a:t>
            </a:r>
          </a:p>
          <a:p>
            <a:r>
              <a:rPr lang="en-US" dirty="0"/>
              <a:t>Error example: activated fault              call </a:t>
            </a:r>
            <a:r>
              <a:rPr lang="en-US" dirty="0">
                <a:solidFill>
                  <a:srgbClr val="ED008C"/>
                </a:solidFill>
              </a:rPr>
              <a:t>add(60,35) </a:t>
            </a:r>
            <a:r>
              <a:rPr lang="en-US" dirty="0"/>
              <a:t>while registering grades oops…</a:t>
            </a:r>
            <a:r>
              <a:rPr lang="zh-CN" altLang="en-US" dirty="0"/>
              <a:t> </a:t>
            </a:r>
            <a:r>
              <a:rPr lang="en-US" dirty="0"/>
              <a:t>   </a:t>
            </a:r>
            <a:endParaRPr lang="en-CN" dirty="0"/>
          </a:p>
        </p:txBody>
      </p:sp>
    </p:spTree>
    <p:extLst>
      <p:ext uri="{BB962C8B-B14F-4D97-AF65-F5344CB8AC3E}">
        <p14:creationId xmlns:p14="http://schemas.microsoft.com/office/powerpoint/2010/main" val="169106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A8C8-3C34-0487-5FB8-CB7796A1DBA4}"/>
              </a:ext>
            </a:extLst>
          </p:cNvPr>
          <p:cNvSpPr>
            <a:spLocks noGrp="1"/>
          </p:cNvSpPr>
          <p:nvPr>
            <p:ph type="title"/>
          </p:nvPr>
        </p:nvSpPr>
        <p:spPr/>
        <p:txBody>
          <a:bodyPr/>
          <a:lstStyle/>
          <a:p>
            <a:r>
              <a:rPr lang="en-US" altLang="zh-CN" dirty="0"/>
              <a:t>Fault, Error, Failure</a:t>
            </a:r>
            <a:endParaRPr lang="en-CN" dirty="0"/>
          </a:p>
        </p:txBody>
      </p:sp>
      <p:sp>
        <p:nvSpPr>
          <p:cNvPr id="3" name="Content Placeholder 2">
            <a:extLst>
              <a:ext uri="{FF2B5EF4-FFF2-40B4-BE49-F238E27FC236}">
                <a16:creationId xmlns:a16="http://schemas.microsoft.com/office/drawing/2014/main" id="{8A875CEB-EEA8-556A-16FE-9D64DA70DCB2}"/>
              </a:ext>
            </a:extLst>
          </p:cNvPr>
          <p:cNvSpPr>
            <a:spLocks noGrp="1"/>
          </p:cNvSpPr>
          <p:nvPr>
            <p:ph idx="1"/>
          </p:nvPr>
        </p:nvSpPr>
        <p:spPr>
          <a:xfrm>
            <a:off x="457200" y="1600200"/>
            <a:ext cx="8763000" cy="5257800"/>
          </a:xfrm>
        </p:spPr>
        <p:txBody>
          <a:bodyPr/>
          <a:lstStyle/>
          <a:p>
            <a:r>
              <a:rPr lang="en-CN" dirty="0"/>
              <a:t>Fault example: program bug                </a:t>
            </a:r>
            <a:r>
              <a:rPr lang="en-CN" dirty="0">
                <a:solidFill>
                  <a:srgbClr val="ED008C"/>
                </a:solidFill>
              </a:rPr>
              <a:t>60 + 35 = 90                                      </a:t>
            </a:r>
            <a:r>
              <a:rPr lang="en-CN" dirty="0"/>
              <a:t>latent error (not necessarily be called)</a:t>
            </a:r>
          </a:p>
          <a:p>
            <a:r>
              <a:rPr lang="en-US" dirty="0"/>
              <a:t>Error example: activated fault              call </a:t>
            </a:r>
            <a:r>
              <a:rPr lang="en-US" dirty="0">
                <a:solidFill>
                  <a:srgbClr val="ED008C"/>
                </a:solidFill>
              </a:rPr>
              <a:t>add(60,35) </a:t>
            </a:r>
            <a:r>
              <a:rPr lang="en-US" dirty="0"/>
              <a:t>while registering grades oops…</a:t>
            </a:r>
          </a:p>
          <a:p>
            <a:r>
              <a:rPr lang="en-US" altLang="zh-CN" dirty="0"/>
              <a:t>Failure example:                         submit add(60,35)=90 </a:t>
            </a:r>
            <a:r>
              <a:rPr lang="en-US" altLang="zh-CN" dirty="0">
                <a:sym typeface="Wingdings" pitchFamily="2" charset="2"/>
              </a:rPr>
              <a:t> 4.5/5.0</a:t>
            </a:r>
            <a:endParaRPr lang="en-CN" dirty="0"/>
          </a:p>
        </p:txBody>
      </p:sp>
    </p:spTree>
    <p:extLst>
      <p:ext uri="{BB962C8B-B14F-4D97-AF65-F5344CB8AC3E}">
        <p14:creationId xmlns:p14="http://schemas.microsoft.com/office/powerpoint/2010/main" val="164854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A8C8-3C34-0487-5FB8-CB7796A1DBA4}"/>
              </a:ext>
            </a:extLst>
          </p:cNvPr>
          <p:cNvSpPr>
            <a:spLocks noGrp="1"/>
          </p:cNvSpPr>
          <p:nvPr>
            <p:ph type="title"/>
          </p:nvPr>
        </p:nvSpPr>
        <p:spPr/>
        <p:txBody>
          <a:bodyPr/>
          <a:lstStyle/>
          <a:p>
            <a:r>
              <a:rPr lang="en-US" altLang="zh-CN" dirty="0"/>
              <a:t>Fault, Error, Failure</a:t>
            </a:r>
            <a:endParaRPr lang="en-CN" dirty="0"/>
          </a:p>
        </p:txBody>
      </p:sp>
      <p:sp>
        <p:nvSpPr>
          <p:cNvPr id="3" name="Content Placeholder 2">
            <a:extLst>
              <a:ext uri="{FF2B5EF4-FFF2-40B4-BE49-F238E27FC236}">
                <a16:creationId xmlns:a16="http://schemas.microsoft.com/office/drawing/2014/main" id="{8A875CEB-EEA8-556A-16FE-9D64DA70DCB2}"/>
              </a:ext>
            </a:extLst>
          </p:cNvPr>
          <p:cNvSpPr>
            <a:spLocks noGrp="1"/>
          </p:cNvSpPr>
          <p:nvPr>
            <p:ph idx="1"/>
          </p:nvPr>
        </p:nvSpPr>
        <p:spPr>
          <a:xfrm>
            <a:off x="457200" y="1600200"/>
            <a:ext cx="8763000" cy="5257800"/>
          </a:xfrm>
        </p:spPr>
        <p:txBody>
          <a:bodyPr/>
          <a:lstStyle/>
          <a:p>
            <a:r>
              <a:rPr lang="en-CN" dirty="0"/>
              <a:t>Fault example: program bug                </a:t>
            </a:r>
            <a:r>
              <a:rPr lang="en-CN" dirty="0">
                <a:solidFill>
                  <a:srgbClr val="ED008C"/>
                </a:solidFill>
              </a:rPr>
              <a:t>60 + 35 = 90                                      </a:t>
            </a:r>
            <a:r>
              <a:rPr lang="en-CN" dirty="0"/>
              <a:t>latent error (not necessarily be called)</a:t>
            </a:r>
          </a:p>
          <a:p>
            <a:r>
              <a:rPr lang="en-US" dirty="0"/>
              <a:t>Error example: activated fault              call </a:t>
            </a:r>
            <a:r>
              <a:rPr lang="en-US" dirty="0">
                <a:solidFill>
                  <a:srgbClr val="ED008C"/>
                </a:solidFill>
              </a:rPr>
              <a:t>add(60,35) </a:t>
            </a:r>
            <a:r>
              <a:rPr lang="en-US" dirty="0"/>
              <a:t>while registering grades oops…</a:t>
            </a:r>
          </a:p>
          <a:p>
            <a:r>
              <a:rPr lang="en-US" altLang="zh-CN" dirty="0"/>
              <a:t>Failure example:                                 submit add(60,35)=90 </a:t>
            </a:r>
            <a:r>
              <a:rPr lang="en-US" altLang="zh-CN" dirty="0">
                <a:sym typeface="Wingdings" pitchFamily="2" charset="2"/>
              </a:rPr>
              <a:t> 4.5/5.0</a:t>
            </a:r>
          </a:p>
          <a:p>
            <a:r>
              <a:rPr lang="en-US" dirty="0">
                <a:sym typeface="Wingdings" pitchFamily="2" charset="2"/>
              </a:rPr>
              <a:t>Non-failure example:                           submit if(add(60,35)&gt;=86)  4.0/4.0</a:t>
            </a:r>
            <a:endParaRPr lang="en-CN" dirty="0"/>
          </a:p>
        </p:txBody>
      </p:sp>
    </p:spTree>
    <p:extLst>
      <p:ext uri="{BB962C8B-B14F-4D97-AF65-F5344CB8AC3E}">
        <p14:creationId xmlns:p14="http://schemas.microsoft.com/office/powerpoint/2010/main" val="3671996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a:extLst>
              <a:ext uri="{FF2B5EF4-FFF2-40B4-BE49-F238E27FC236}">
                <a16:creationId xmlns:a16="http://schemas.microsoft.com/office/drawing/2014/main" id="{5F1E3FBC-46D9-244D-8098-D721F4E52E5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How to measure dependability?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CA89C0AB-4932-0242-B597-C50E897FEC68}"/>
              </a:ext>
            </a:extLst>
          </p:cNvPr>
          <p:cNvSpPr>
            <a:spLocks noGrp="1" noChangeArrowheads="1"/>
          </p:cNvSpPr>
          <p:nvPr>
            <p:ph type="title"/>
          </p:nvPr>
        </p:nvSpPr>
        <p:spPr/>
        <p:txBody>
          <a:bodyPr/>
          <a:lstStyle/>
          <a:p>
            <a:pPr eaLnBrk="1" hangingPunct="1"/>
            <a:r>
              <a:rPr lang="en-US" altLang="zh-CN"/>
              <a:t>Trends in Technology</a:t>
            </a:r>
          </a:p>
        </p:txBody>
      </p:sp>
      <p:sp>
        <p:nvSpPr>
          <p:cNvPr id="28674" name="Rectangle 3">
            <a:extLst>
              <a:ext uri="{FF2B5EF4-FFF2-40B4-BE49-F238E27FC236}">
                <a16:creationId xmlns:a16="http://schemas.microsoft.com/office/drawing/2014/main" id="{8D3FE48E-FB1A-AF45-9979-5FF2D67D332C}"/>
              </a:ext>
            </a:extLst>
          </p:cNvPr>
          <p:cNvSpPr>
            <a:spLocks noGrp="1" noChangeArrowheads="1"/>
          </p:cNvSpPr>
          <p:nvPr>
            <p:ph type="body" idx="1"/>
          </p:nvPr>
        </p:nvSpPr>
        <p:spPr/>
        <p:txBody>
          <a:bodyPr/>
          <a:lstStyle/>
          <a:p>
            <a:pPr eaLnBrk="1" hangingPunct="1"/>
            <a:r>
              <a:rPr lang="en-US" altLang="zh-CN" b="1" dirty="0"/>
              <a:t>5 implementation technologies</a:t>
            </a:r>
            <a:r>
              <a:rPr lang="en-US" altLang="zh-CN" dirty="0"/>
              <a:t>:</a:t>
            </a:r>
          </a:p>
          <a:p>
            <a:pPr eaLnBrk="1" hangingPunct="1"/>
            <a:endParaRPr lang="en-US" altLang="zh-CN" dirty="0"/>
          </a:p>
          <a:p>
            <a:pPr eaLnBrk="1" hangingPunct="1">
              <a:buFontTx/>
              <a:buNone/>
            </a:pPr>
            <a:r>
              <a:rPr lang="en-US" altLang="zh-CN" dirty="0"/>
              <a:t>	Integrated circuit logic technology</a:t>
            </a:r>
          </a:p>
          <a:p>
            <a:pPr eaLnBrk="1" hangingPunct="1">
              <a:buFontTx/>
              <a:buNone/>
            </a:pPr>
            <a:r>
              <a:rPr lang="en-US" altLang="zh-CN" dirty="0"/>
              <a:t>	Semiconductor DRAM</a:t>
            </a:r>
          </a:p>
          <a:p>
            <a:pPr eaLnBrk="1" hangingPunct="1">
              <a:buFontTx/>
              <a:buNone/>
            </a:pPr>
            <a:r>
              <a:rPr lang="en-US" altLang="zh-CN" dirty="0"/>
              <a:t>	Semiconductor Flash</a:t>
            </a:r>
          </a:p>
          <a:p>
            <a:pPr eaLnBrk="1" hangingPunct="1">
              <a:buFontTx/>
              <a:buNone/>
            </a:pPr>
            <a:r>
              <a:rPr lang="en-US" altLang="zh-CN" dirty="0"/>
              <a:t>	Magnetic disk technology</a:t>
            </a:r>
          </a:p>
          <a:p>
            <a:pPr eaLnBrk="1" hangingPunct="1">
              <a:buFontTx/>
              <a:buNone/>
            </a:pPr>
            <a:r>
              <a:rPr lang="en-US" altLang="zh-CN" dirty="0"/>
              <a:t>	Network technology</a:t>
            </a:r>
          </a:p>
          <a:p>
            <a:pPr eaLnBrk="1" hangingPunct="1"/>
            <a:endParaRPr lang="en-US" altLang="zh-CN" dirty="0"/>
          </a:p>
          <a:p>
            <a:pPr eaLnBrk="1" hangingPunct="1">
              <a:buFontTx/>
              <a:buNone/>
            </a:pPr>
            <a:r>
              <a:rPr lang="en-US" altLang="zh-CN" dirty="0"/>
              <a:t>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a:extLst>
              <a:ext uri="{FF2B5EF4-FFF2-40B4-BE49-F238E27FC236}">
                <a16:creationId xmlns:a16="http://schemas.microsoft.com/office/drawing/2014/main" id="{4968229F-03A8-1E4F-847E-125E38CA721D}"/>
              </a:ext>
            </a:extLst>
          </p:cNvPr>
          <p:cNvSpPr>
            <a:spLocks noGrp="1" noChangeArrowheads="1"/>
          </p:cNvSpPr>
          <p:nvPr>
            <p:ph type="title"/>
          </p:nvPr>
        </p:nvSpPr>
        <p:spPr/>
        <p:txBody>
          <a:bodyPr/>
          <a:lstStyle/>
          <a:p>
            <a:pPr eaLnBrk="1" hangingPunct="1"/>
            <a:r>
              <a:rPr lang="en-US" altLang="zh-CN"/>
              <a:t>Measures of Dependability</a:t>
            </a:r>
          </a:p>
        </p:txBody>
      </p:sp>
      <p:sp>
        <p:nvSpPr>
          <p:cNvPr id="141314" name="Rectangle 3">
            <a:extLst>
              <a:ext uri="{FF2B5EF4-FFF2-40B4-BE49-F238E27FC236}">
                <a16:creationId xmlns:a16="http://schemas.microsoft.com/office/drawing/2014/main" id="{1BC12B2E-F6A6-B84D-9441-633FF9D42BC9}"/>
              </a:ext>
            </a:extLst>
          </p:cNvPr>
          <p:cNvSpPr>
            <a:spLocks noGrp="1" noChangeArrowheads="1"/>
          </p:cNvSpPr>
          <p:nvPr>
            <p:ph type="body" idx="1"/>
          </p:nvPr>
        </p:nvSpPr>
        <p:spPr/>
        <p:txBody>
          <a:bodyPr/>
          <a:lstStyle/>
          <a:p>
            <a:pPr eaLnBrk="1" hangingPunct="1"/>
            <a:r>
              <a:rPr lang="en-US" altLang="zh-CN"/>
              <a:t>Module reliability</a:t>
            </a:r>
          </a:p>
          <a:p>
            <a:pPr eaLnBrk="1" hangingPunct="1"/>
            <a:endParaRPr lang="en-US" altLang="zh-CN"/>
          </a:p>
          <a:p>
            <a:pPr eaLnBrk="1" hangingPunct="1"/>
            <a:r>
              <a:rPr lang="en-US" altLang="zh-CN"/>
              <a:t>Module availability</a:t>
            </a:r>
          </a:p>
          <a:p>
            <a:pPr eaLnBrk="1" hangingPunct="1"/>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a:extLst>
              <a:ext uri="{FF2B5EF4-FFF2-40B4-BE49-F238E27FC236}">
                <a16:creationId xmlns:a16="http://schemas.microsoft.com/office/drawing/2014/main" id="{109CE400-E0EB-434F-81AE-7DCE883DA08C}"/>
              </a:ext>
            </a:extLst>
          </p:cNvPr>
          <p:cNvSpPr>
            <a:spLocks noGrp="1" noChangeArrowheads="1"/>
          </p:cNvSpPr>
          <p:nvPr>
            <p:ph type="title"/>
          </p:nvPr>
        </p:nvSpPr>
        <p:spPr/>
        <p:txBody>
          <a:bodyPr/>
          <a:lstStyle/>
          <a:p>
            <a:pPr eaLnBrk="1" hangingPunct="1"/>
            <a:r>
              <a:rPr lang="en-US" altLang="zh-CN"/>
              <a:t>Module Reliability</a:t>
            </a:r>
          </a:p>
        </p:txBody>
      </p:sp>
      <p:sp>
        <p:nvSpPr>
          <p:cNvPr id="143362" name="Rectangle 3">
            <a:extLst>
              <a:ext uri="{FF2B5EF4-FFF2-40B4-BE49-F238E27FC236}">
                <a16:creationId xmlns:a16="http://schemas.microsoft.com/office/drawing/2014/main" id="{55FA18F8-B8FA-2042-840E-3C4C9043AFCC}"/>
              </a:ext>
            </a:extLst>
          </p:cNvPr>
          <p:cNvSpPr>
            <a:spLocks noGrp="1" noChangeArrowheads="1"/>
          </p:cNvSpPr>
          <p:nvPr>
            <p:ph type="body" idx="1"/>
          </p:nvPr>
        </p:nvSpPr>
        <p:spPr/>
        <p:txBody>
          <a:bodyPr/>
          <a:lstStyle/>
          <a:p>
            <a:pPr eaLnBrk="1" hangingPunct="1"/>
            <a:r>
              <a:rPr lang="en-US" altLang="zh-CN" dirty="0"/>
              <a:t>A measure of continuous service accomplishment (or of the time to failure) from a reference initial instant</a:t>
            </a:r>
          </a:p>
          <a:p>
            <a:pPr eaLnBrk="1" hangingPunct="1">
              <a:buFontTx/>
              <a:buNone/>
            </a:pPr>
            <a:endParaRPr lang="en-US" altLang="zh-CN" dirty="0"/>
          </a:p>
          <a:p>
            <a:pPr eaLnBrk="1" hangingPunct="1">
              <a:buFontTx/>
              <a:buNone/>
            </a:pPr>
            <a:r>
              <a:rPr lang="en-US" altLang="zh-CN" dirty="0"/>
              <a:t>	</a:t>
            </a:r>
            <a:r>
              <a:rPr lang="en-US" altLang="zh-CN" b="1" dirty="0"/>
              <a:t>MTTF</a:t>
            </a:r>
            <a:r>
              <a:rPr lang="en-US" altLang="zh-CN" dirty="0"/>
              <a:t>: mean time to failure </a:t>
            </a:r>
          </a:p>
          <a:p>
            <a:pPr eaLnBrk="1" hangingPunct="1">
              <a:buFontTx/>
              <a:buNone/>
            </a:pPr>
            <a:r>
              <a:rPr lang="en-US" altLang="zh-CN" dirty="0"/>
              <a:t>	</a:t>
            </a:r>
            <a:r>
              <a:rPr lang="en-US" altLang="zh-CN" b="1" dirty="0"/>
              <a:t>MTTR</a:t>
            </a:r>
            <a:r>
              <a:rPr lang="en-US" altLang="zh-CN" dirty="0"/>
              <a:t>: mean time to repair</a:t>
            </a:r>
          </a:p>
          <a:p>
            <a:pPr eaLnBrk="1" hangingPunct="1">
              <a:buFontTx/>
              <a:buNone/>
            </a:pPr>
            <a:r>
              <a:rPr lang="en-US" altLang="zh-CN" dirty="0"/>
              <a:t>	</a:t>
            </a:r>
            <a:r>
              <a:rPr lang="en-US" altLang="zh-CN" b="1" dirty="0"/>
              <a:t>MTBF</a:t>
            </a:r>
            <a:r>
              <a:rPr lang="en-US" altLang="zh-CN" dirty="0"/>
              <a:t>: mean time between failures</a:t>
            </a:r>
          </a:p>
          <a:p>
            <a:pPr eaLnBrk="1" hangingPunct="1">
              <a:buFontTx/>
              <a:buNone/>
            </a:pPr>
            <a:r>
              <a:rPr lang="en-US" altLang="zh-CN" dirty="0"/>
              <a:t>	MTBF = MTTF + MTTR</a:t>
            </a:r>
          </a:p>
        </p:txBody>
      </p:sp>
      <p:cxnSp>
        <p:nvCxnSpPr>
          <p:cNvPr id="4" name="直接连接符 3">
            <a:extLst>
              <a:ext uri="{FF2B5EF4-FFF2-40B4-BE49-F238E27FC236}">
                <a16:creationId xmlns:a16="http://schemas.microsoft.com/office/drawing/2014/main" id="{7DE4BDA2-98CA-9249-85A0-D288F5FA9591}"/>
              </a:ext>
            </a:extLst>
          </p:cNvPr>
          <p:cNvCxnSpPr/>
          <p:nvPr/>
        </p:nvCxnSpPr>
        <p:spPr>
          <a:xfrm>
            <a:off x="1219200" y="6705600"/>
            <a:ext cx="15240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37B71DC-9A2E-CF45-8A0B-78164D70B0B7}"/>
              </a:ext>
            </a:extLst>
          </p:cNvPr>
          <p:cNvCxnSpPr/>
          <p:nvPr/>
        </p:nvCxnSpPr>
        <p:spPr>
          <a:xfrm>
            <a:off x="2743200" y="6707188"/>
            <a:ext cx="838200" cy="1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BF66882-9E95-2E46-8415-72870E4D0117}"/>
              </a:ext>
            </a:extLst>
          </p:cNvPr>
          <p:cNvCxnSpPr/>
          <p:nvPr/>
        </p:nvCxnSpPr>
        <p:spPr>
          <a:xfrm>
            <a:off x="3581400" y="6707188"/>
            <a:ext cx="15240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9ABAD3F-9F9D-E04D-A8F8-A9126C9891D8}"/>
              </a:ext>
            </a:extLst>
          </p:cNvPr>
          <p:cNvCxnSpPr/>
          <p:nvPr/>
        </p:nvCxnSpPr>
        <p:spPr>
          <a:xfrm rot="5400000">
            <a:off x="2590007" y="6476206"/>
            <a:ext cx="306388" cy="317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367" name="TextBox 14">
            <a:extLst>
              <a:ext uri="{FF2B5EF4-FFF2-40B4-BE49-F238E27FC236}">
                <a16:creationId xmlns:a16="http://schemas.microsoft.com/office/drawing/2014/main" id="{B6AD39A9-CCDC-434E-8770-250689488997}"/>
              </a:ext>
            </a:extLst>
          </p:cNvPr>
          <p:cNvSpPr txBox="1">
            <a:spLocks noChangeArrowheads="1"/>
          </p:cNvSpPr>
          <p:nvPr/>
        </p:nvSpPr>
        <p:spPr bwMode="auto">
          <a:xfrm>
            <a:off x="2743200" y="62484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st</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failure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id="{B17702CB-71B8-6D47-AD8C-97E24AED96F4}"/>
              </a:ext>
            </a:extLst>
          </p:cNvPr>
          <p:cNvCxnSpPr/>
          <p:nvPr/>
        </p:nvCxnSpPr>
        <p:spPr>
          <a:xfrm rot="5400000">
            <a:off x="4952207" y="6476206"/>
            <a:ext cx="306388" cy="3175"/>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369" name="TextBox 16">
            <a:extLst>
              <a:ext uri="{FF2B5EF4-FFF2-40B4-BE49-F238E27FC236}">
                <a16:creationId xmlns:a16="http://schemas.microsoft.com/office/drawing/2014/main" id="{8468C59C-50C2-A148-87D6-90631396B551}"/>
              </a:ext>
            </a:extLst>
          </p:cNvPr>
          <p:cNvSpPr txBox="1">
            <a:spLocks noChangeArrowheads="1"/>
          </p:cNvSpPr>
          <p:nvPr/>
        </p:nvSpPr>
        <p:spPr bwMode="auto">
          <a:xfrm>
            <a:off x="5105400" y="6248400"/>
            <a:ext cx="1673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nd</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failure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1" name="直接连接符 10">
            <a:extLst>
              <a:ext uri="{FF2B5EF4-FFF2-40B4-BE49-F238E27FC236}">
                <a16:creationId xmlns:a16="http://schemas.microsoft.com/office/drawing/2014/main" id="{74965009-A843-904B-9841-8D382378AF03}"/>
              </a:ext>
            </a:extLst>
          </p:cNvPr>
          <p:cNvCxnSpPr/>
          <p:nvPr/>
        </p:nvCxnSpPr>
        <p:spPr>
          <a:xfrm>
            <a:off x="5105400" y="6705600"/>
            <a:ext cx="8382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5A87A36-A7B3-174C-8BD0-349D98CC5386}"/>
              </a:ext>
            </a:extLst>
          </p:cNvPr>
          <p:cNvCxnSpPr/>
          <p:nvPr/>
        </p:nvCxnSpPr>
        <p:spPr>
          <a:xfrm>
            <a:off x="5943600" y="6705600"/>
            <a:ext cx="152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BDBA4D36-53D2-A14D-80D3-BB33661791B7}"/>
              </a:ext>
            </a:extLst>
          </p:cNvPr>
          <p:cNvSpPr>
            <a:spLocks noGrp="1" noChangeArrowheads="1"/>
          </p:cNvSpPr>
          <p:nvPr>
            <p:ph type="title"/>
          </p:nvPr>
        </p:nvSpPr>
        <p:spPr/>
        <p:txBody>
          <a:bodyPr/>
          <a:lstStyle/>
          <a:p>
            <a:pPr eaLnBrk="1" hangingPunct="1"/>
            <a:r>
              <a:rPr lang="en-US" altLang="zh-CN"/>
              <a:t>Module Reliability</a:t>
            </a:r>
          </a:p>
        </p:txBody>
      </p:sp>
      <p:sp>
        <p:nvSpPr>
          <p:cNvPr id="145410" name="Rectangle 3">
            <a:extLst>
              <a:ext uri="{FF2B5EF4-FFF2-40B4-BE49-F238E27FC236}">
                <a16:creationId xmlns:a16="http://schemas.microsoft.com/office/drawing/2014/main" id="{C6A31270-FF02-F147-8A17-840694734EA9}"/>
              </a:ext>
            </a:extLst>
          </p:cNvPr>
          <p:cNvSpPr>
            <a:spLocks noGrp="1" noChangeArrowheads="1"/>
          </p:cNvSpPr>
          <p:nvPr>
            <p:ph type="body" idx="1"/>
          </p:nvPr>
        </p:nvSpPr>
        <p:spPr/>
        <p:txBody>
          <a:bodyPr/>
          <a:lstStyle/>
          <a:p>
            <a:pPr eaLnBrk="1" hangingPunct="1"/>
            <a:r>
              <a:rPr lang="en-US" altLang="zh-CN" b="1" dirty="0"/>
              <a:t>FIT</a:t>
            </a:r>
            <a:r>
              <a:rPr lang="en-US" altLang="zh-CN" dirty="0"/>
              <a:t>: failures per billion hours</a:t>
            </a:r>
          </a:p>
          <a:p>
            <a:pPr eaLnBrk="1" hangingPunct="1">
              <a:buFontTx/>
              <a:buNone/>
            </a:pPr>
            <a:endParaRPr lang="en-US" altLang="zh-CN" dirty="0"/>
          </a:p>
          <a:p>
            <a:pPr eaLnBrk="1" hangingPunct="1">
              <a:buFontTx/>
              <a:buNone/>
            </a:pPr>
            <a:r>
              <a:rPr lang="en-US" altLang="zh-CN" dirty="0"/>
              <a:t>	MTTF of 1,000,000 hours</a:t>
            </a:r>
          </a:p>
          <a:p>
            <a:pPr eaLnBrk="1" hangingPunct="1">
              <a:buFontTx/>
              <a:buNone/>
            </a:pPr>
            <a:r>
              <a:rPr lang="en-US" altLang="zh-CN" dirty="0"/>
              <a:t>	= 1/10</a:t>
            </a:r>
            <a:r>
              <a:rPr lang="en-US" altLang="zh-CN" baseline="30000" dirty="0"/>
              <a:t>6</a:t>
            </a:r>
            <a:r>
              <a:rPr lang="en-US" altLang="zh-CN" dirty="0"/>
              <a:t>  x 10</a:t>
            </a:r>
            <a:r>
              <a:rPr lang="en-US" altLang="zh-CN" baseline="30000" dirty="0"/>
              <a:t>9</a:t>
            </a:r>
            <a:r>
              <a:rPr lang="en-US" altLang="zh-CN" dirty="0"/>
              <a:t> </a:t>
            </a:r>
          </a:p>
          <a:p>
            <a:pPr eaLnBrk="1" hangingPunct="1">
              <a:buFontTx/>
              <a:buNone/>
            </a:pPr>
            <a:r>
              <a:rPr lang="en-US" altLang="zh-CN" dirty="0"/>
              <a:t>	= 1000 FIT </a:t>
            </a:r>
          </a:p>
          <a:p>
            <a:pPr eaLnBrk="1" hangingPunct="1">
              <a:buFontTx/>
              <a:buNone/>
            </a:pPr>
            <a:r>
              <a:rPr lang="en-US" altLang="zh-CN" dirty="0"/>
              <a:t>	</a:t>
            </a:r>
          </a:p>
        </p:txBody>
      </p:sp>
      <p:cxnSp>
        <p:nvCxnSpPr>
          <p:cNvPr id="4" name="直接连接符 3">
            <a:extLst>
              <a:ext uri="{FF2B5EF4-FFF2-40B4-BE49-F238E27FC236}">
                <a16:creationId xmlns:a16="http://schemas.microsoft.com/office/drawing/2014/main" id="{4CB403EE-93E9-D741-B2C2-2BD00FEB72E7}"/>
              </a:ext>
            </a:extLst>
          </p:cNvPr>
          <p:cNvCxnSpPr/>
          <p:nvPr/>
        </p:nvCxnSpPr>
        <p:spPr>
          <a:xfrm>
            <a:off x="914400" y="3276600"/>
            <a:ext cx="8229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8CEE82-27EE-A048-8038-C0F9899BB4FD}"/>
              </a:ext>
            </a:extLst>
          </p:cNvPr>
          <p:cNvSpPr txBox="1"/>
          <p:nvPr/>
        </p:nvSpPr>
        <p:spPr>
          <a:xfrm>
            <a:off x="6092825" y="3276600"/>
            <a:ext cx="3051175" cy="338138"/>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Verdana"/>
                <a:ea typeface="宋体"/>
                <a:cs typeface="+mn-cs"/>
              </a:rPr>
              <a:t>1 failure per 1 million hours</a:t>
            </a:r>
            <a:endParaRPr kumimoji="0" lang="zh-CN" altLang="en-US" sz="1600" b="0" i="0" u="none" strike="noStrike" kern="120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1">
            <a:extLst>
              <a:ext uri="{FF2B5EF4-FFF2-40B4-BE49-F238E27FC236}">
                <a16:creationId xmlns:a16="http://schemas.microsoft.com/office/drawing/2014/main" id="{BE74C75F-73E1-D64A-B948-07DC40C38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8" name="Rectangle 2">
            <a:extLst>
              <a:ext uri="{FF2B5EF4-FFF2-40B4-BE49-F238E27FC236}">
                <a16:creationId xmlns:a16="http://schemas.microsoft.com/office/drawing/2014/main" id="{1564F1A8-FCA0-BD4E-8E31-A5C3CC381B16}"/>
              </a:ext>
            </a:extLst>
          </p:cNvPr>
          <p:cNvSpPr>
            <a:spLocks noGrp="1" noChangeArrowheads="1"/>
          </p:cNvSpPr>
          <p:nvPr>
            <p:ph type="title"/>
          </p:nvPr>
        </p:nvSpPr>
        <p:spPr/>
        <p:txBody>
          <a:bodyPr/>
          <a:lstStyle/>
          <a:p>
            <a:pPr eaLnBrk="1" hangingPunct="1"/>
            <a:r>
              <a:rPr lang="en-US" altLang="zh-CN"/>
              <a:t>Module Availability</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4">
            <a:extLst>
              <a:ext uri="{FF2B5EF4-FFF2-40B4-BE49-F238E27FC236}">
                <a16:creationId xmlns:a16="http://schemas.microsoft.com/office/drawing/2014/main" id="{7DA860E6-2E11-B34C-B3F8-06A238E13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6" name="Rectangle 2">
            <a:extLst>
              <a:ext uri="{FF2B5EF4-FFF2-40B4-BE49-F238E27FC236}">
                <a16:creationId xmlns:a16="http://schemas.microsoft.com/office/drawing/2014/main" id="{BF229697-824C-7443-990D-F8743C135913}"/>
              </a:ext>
            </a:extLst>
          </p:cNvPr>
          <p:cNvSpPr>
            <a:spLocks noGrp="1" noChangeArrowheads="1"/>
          </p:cNvSpPr>
          <p:nvPr>
            <p:ph type="title"/>
          </p:nvPr>
        </p:nvSpPr>
        <p:spPr/>
        <p:txBody>
          <a:bodyPr/>
          <a:lstStyle/>
          <a:p>
            <a:pPr eaLnBrk="1" hangingPunct="1"/>
            <a:r>
              <a:rPr lang="en-US" altLang="zh-CN"/>
              <a:t>Module Availability</a:t>
            </a:r>
          </a:p>
        </p:txBody>
      </p:sp>
      <p:sp>
        <p:nvSpPr>
          <p:cNvPr id="149507" name="Line 5">
            <a:extLst>
              <a:ext uri="{FF2B5EF4-FFF2-40B4-BE49-F238E27FC236}">
                <a16:creationId xmlns:a16="http://schemas.microsoft.com/office/drawing/2014/main" id="{A1CAAFB4-1958-7645-A112-85B1616555EA}"/>
              </a:ext>
            </a:extLst>
          </p:cNvPr>
          <p:cNvSpPr>
            <a:spLocks noChangeShapeType="1"/>
          </p:cNvSpPr>
          <p:nvPr/>
        </p:nvSpPr>
        <p:spPr bwMode="auto">
          <a:xfrm>
            <a:off x="5181600" y="3962400"/>
            <a:ext cx="13716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5">
            <a:extLst>
              <a:ext uri="{FF2B5EF4-FFF2-40B4-BE49-F238E27FC236}">
                <a16:creationId xmlns:a16="http://schemas.microsoft.com/office/drawing/2014/main" id="{1C453B0C-4E1A-8247-9B73-9520CF818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Line 5">
            <a:extLst>
              <a:ext uri="{FF2B5EF4-FFF2-40B4-BE49-F238E27FC236}">
                <a16:creationId xmlns:a16="http://schemas.microsoft.com/office/drawing/2014/main" id="{F9641BAE-EDEE-5E4C-AD37-86CC35A81995}"/>
              </a:ext>
            </a:extLst>
          </p:cNvPr>
          <p:cNvSpPr>
            <a:spLocks noChangeShapeType="1"/>
          </p:cNvSpPr>
          <p:nvPr/>
        </p:nvSpPr>
        <p:spPr bwMode="auto">
          <a:xfrm>
            <a:off x="5181600" y="3962400"/>
            <a:ext cx="137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555" name="Rectangle 2">
            <a:extLst>
              <a:ext uri="{FF2B5EF4-FFF2-40B4-BE49-F238E27FC236}">
                <a16:creationId xmlns:a16="http://schemas.microsoft.com/office/drawing/2014/main" id="{96B916A0-149E-A741-8F80-4C0310FC5DE0}"/>
              </a:ext>
            </a:extLst>
          </p:cNvPr>
          <p:cNvSpPr>
            <a:spLocks noGrp="1" noChangeArrowheads="1"/>
          </p:cNvSpPr>
          <p:nvPr>
            <p:ph type="title"/>
          </p:nvPr>
        </p:nvSpPr>
        <p:spPr/>
        <p:txBody>
          <a:bodyPr/>
          <a:lstStyle/>
          <a:p>
            <a:pPr eaLnBrk="1" hangingPunct="1"/>
            <a:r>
              <a:rPr lang="en-US" altLang="zh-CN"/>
              <a:t>Module Availability</a:t>
            </a:r>
          </a:p>
        </p:txBody>
      </p:sp>
      <p:sp>
        <p:nvSpPr>
          <p:cNvPr id="151556" name="Line 5">
            <a:extLst>
              <a:ext uri="{FF2B5EF4-FFF2-40B4-BE49-F238E27FC236}">
                <a16:creationId xmlns:a16="http://schemas.microsoft.com/office/drawing/2014/main" id="{DFCA6C42-2899-F144-B455-EEBC534F06F9}"/>
              </a:ext>
            </a:extLst>
          </p:cNvPr>
          <p:cNvSpPr>
            <a:spLocks noChangeShapeType="1"/>
          </p:cNvSpPr>
          <p:nvPr/>
        </p:nvSpPr>
        <p:spPr bwMode="auto">
          <a:xfrm>
            <a:off x="6858000" y="3962400"/>
            <a:ext cx="1447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6">
            <a:extLst>
              <a:ext uri="{FF2B5EF4-FFF2-40B4-BE49-F238E27FC236}">
                <a16:creationId xmlns:a16="http://schemas.microsoft.com/office/drawing/2014/main" id="{230E83A6-A1DE-7B41-8B31-FDBA27962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Line 5">
            <a:extLst>
              <a:ext uri="{FF2B5EF4-FFF2-40B4-BE49-F238E27FC236}">
                <a16:creationId xmlns:a16="http://schemas.microsoft.com/office/drawing/2014/main" id="{22BF56F2-6879-C045-B52C-E68B3CCE7047}"/>
              </a:ext>
            </a:extLst>
          </p:cNvPr>
          <p:cNvSpPr>
            <a:spLocks noChangeShapeType="1"/>
          </p:cNvSpPr>
          <p:nvPr/>
        </p:nvSpPr>
        <p:spPr bwMode="auto">
          <a:xfrm>
            <a:off x="5181600" y="3962400"/>
            <a:ext cx="137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03" name="Line 5">
            <a:extLst>
              <a:ext uri="{FF2B5EF4-FFF2-40B4-BE49-F238E27FC236}">
                <a16:creationId xmlns:a16="http://schemas.microsoft.com/office/drawing/2014/main" id="{7859489A-4EB0-F34F-86F8-57A9A4391DE3}"/>
              </a:ext>
            </a:extLst>
          </p:cNvPr>
          <p:cNvSpPr>
            <a:spLocks noChangeShapeType="1"/>
          </p:cNvSpPr>
          <p:nvPr/>
        </p:nvSpPr>
        <p:spPr bwMode="auto">
          <a:xfrm>
            <a:off x="6858000" y="3962400"/>
            <a:ext cx="1447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04" name="Rectangle 2">
            <a:extLst>
              <a:ext uri="{FF2B5EF4-FFF2-40B4-BE49-F238E27FC236}">
                <a16:creationId xmlns:a16="http://schemas.microsoft.com/office/drawing/2014/main" id="{922A102A-02C1-8B43-8383-4A433221764A}"/>
              </a:ext>
            </a:extLst>
          </p:cNvPr>
          <p:cNvSpPr>
            <a:spLocks noGrp="1" noChangeArrowheads="1"/>
          </p:cNvSpPr>
          <p:nvPr>
            <p:ph type="title"/>
          </p:nvPr>
        </p:nvSpPr>
        <p:spPr/>
        <p:txBody>
          <a:bodyPr/>
          <a:lstStyle/>
          <a:p>
            <a:pPr eaLnBrk="1" hangingPunct="1"/>
            <a:r>
              <a:rPr lang="en-US" altLang="zh-CN"/>
              <a:t>Module Availability</a:t>
            </a:r>
          </a:p>
        </p:txBody>
      </p:sp>
      <p:sp>
        <p:nvSpPr>
          <p:cNvPr id="153605" name="Line 6">
            <a:extLst>
              <a:ext uri="{FF2B5EF4-FFF2-40B4-BE49-F238E27FC236}">
                <a16:creationId xmlns:a16="http://schemas.microsoft.com/office/drawing/2014/main" id="{FBD869F6-B5AE-E247-8017-77F2AB6FDA3C}"/>
              </a:ext>
            </a:extLst>
          </p:cNvPr>
          <p:cNvSpPr>
            <a:spLocks noChangeShapeType="1"/>
          </p:cNvSpPr>
          <p:nvPr/>
        </p:nvSpPr>
        <p:spPr bwMode="auto">
          <a:xfrm>
            <a:off x="6019800" y="3276600"/>
            <a:ext cx="137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84A8A523-CE71-674A-9E8B-7A23707297A0}"/>
              </a:ext>
            </a:extLst>
          </p:cNvPr>
          <p:cNvSpPr>
            <a:spLocks noGrp="1" noChangeArrowheads="1"/>
          </p:cNvSpPr>
          <p:nvPr>
            <p:ph type="title"/>
          </p:nvPr>
        </p:nvSpPr>
        <p:spPr/>
        <p:txBody>
          <a:bodyPr/>
          <a:lstStyle/>
          <a:p>
            <a:r>
              <a:rPr lang="en-CN" altLang="en-CN"/>
              <a:t>MTTF: Example</a:t>
            </a:r>
            <a:r>
              <a:rPr lang="zh-CN" altLang="en-US"/>
              <a:t> </a:t>
            </a:r>
            <a:r>
              <a:rPr lang="en-US" altLang="zh-CN"/>
              <a:t>1</a:t>
            </a:r>
            <a:endParaRPr lang="en-CN" altLang="en-CN"/>
          </a:p>
        </p:txBody>
      </p:sp>
      <p:sp>
        <p:nvSpPr>
          <p:cNvPr id="155650" name="Content Placeholder 2">
            <a:extLst>
              <a:ext uri="{FF2B5EF4-FFF2-40B4-BE49-F238E27FC236}">
                <a16:creationId xmlns:a16="http://schemas.microsoft.com/office/drawing/2014/main" id="{CA253E27-6AB5-3A4F-A194-9164EED2FA13}"/>
              </a:ext>
            </a:extLst>
          </p:cNvPr>
          <p:cNvSpPr>
            <a:spLocks noGrp="1" noChangeArrowheads="1"/>
          </p:cNvSpPr>
          <p:nvPr>
            <p:ph idx="1"/>
          </p:nvPr>
        </p:nvSpPr>
        <p:spPr>
          <a:xfrm>
            <a:off x="457200" y="1600200"/>
            <a:ext cx="8915400" cy="5257800"/>
          </a:xfrm>
        </p:spPr>
        <p:txBody>
          <a:bodyPr/>
          <a:lstStyle/>
          <a:p>
            <a:pPr eaLnBrk="1" hangingPunct="1"/>
            <a:r>
              <a:rPr lang="en-CN" altLang="en-CN"/>
              <a:t>Assume a disk subsystem with the following components and MTTF:</a:t>
            </a:r>
            <a:endParaRPr lang="en-US" altLang="zh-CN"/>
          </a:p>
          <a:p>
            <a:pPr eaLnBrk="1" hangingPunct="1">
              <a:buFontTx/>
              <a:buNone/>
            </a:pPr>
            <a:r>
              <a:rPr lang="en-US" altLang="zh-CN" sz="2400"/>
              <a:t>	10 disks, each read at 10</a:t>
            </a:r>
            <a:r>
              <a:rPr lang="en-US" altLang="zh-CN" sz="2400" baseline="30000"/>
              <a:t>6</a:t>
            </a:r>
            <a:r>
              <a:rPr lang="en-US" altLang="zh-CN" sz="2400"/>
              <a:t>-hour MTTF;</a:t>
            </a:r>
          </a:p>
          <a:p>
            <a:pPr eaLnBrk="1" hangingPunct="1">
              <a:buFontTx/>
              <a:buNone/>
            </a:pPr>
            <a:r>
              <a:rPr lang="en-US" altLang="zh-CN" sz="2400"/>
              <a:t>	1 ATA controller, 500,000-hour MTTF;</a:t>
            </a:r>
          </a:p>
          <a:p>
            <a:pPr eaLnBrk="1" hangingPunct="1">
              <a:buFontTx/>
              <a:buNone/>
            </a:pPr>
            <a:r>
              <a:rPr lang="en-US" altLang="zh-CN" sz="2400"/>
              <a:t>	1 power supply, 200,000-hour MTTF;</a:t>
            </a:r>
          </a:p>
          <a:p>
            <a:pPr eaLnBrk="1" hangingPunct="1">
              <a:buFontTx/>
              <a:buNone/>
            </a:pPr>
            <a:r>
              <a:rPr lang="en-US" altLang="zh-CN" sz="2400"/>
              <a:t>	1 fan, 200,000-hour MTTF; </a:t>
            </a:r>
          </a:p>
          <a:p>
            <a:pPr eaLnBrk="1" hangingPunct="1">
              <a:buFontTx/>
              <a:buNone/>
            </a:pPr>
            <a:r>
              <a:rPr lang="en-US" altLang="zh-CN" sz="2400"/>
              <a:t>	1 ATA cable, 1,000,000-hour MTTF;</a:t>
            </a:r>
          </a:p>
          <a:p>
            <a:r>
              <a:rPr lang="en-US" altLang="en-CN"/>
              <a:t>Assume expo-distributed lifetimes and i</a:t>
            </a:r>
            <a:r>
              <a:rPr lang="en-CN" altLang="en-CN"/>
              <a:t>ndependent failures</a:t>
            </a:r>
          </a:p>
          <a:p>
            <a:r>
              <a:rPr lang="en-US" altLang="en-CN"/>
              <a:t>C</a:t>
            </a:r>
            <a:r>
              <a:rPr lang="en-CN" altLang="en-CN"/>
              <a:t>ompute MTTF of the whole system?</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a:extLst>
              <a:ext uri="{FF2B5EF4-FFF2-40B4-BE49-F238E27FC236}">
                <a16:creationId xmlns:a16="http://schemas.microsoft.com/office/drawing/2014/main" id="{1BDD78EA-2154-5046-90E5-1AB12A2855E6}"/>
              </a:ext>
            </a:extLst>
          </p:cNvPr>
          <p:cNvSpPr>
            <a:spLocks noGrp="1" noChangeArrowheads="1"/>
          </p:cNvSpPr>
          <p:nvPr>
            <p:ph type="title"/>
          </p:nvPr>
        </p:nvSpPr>
        <p:spPr/>
        <p:txBody>
          <a:bodyPr/>
          <a:lstStyle/>
          <a:p>
            <a:r>
              <a:rPr lang="en-CN" altLang="en-CN"/>
              <a:t>MTTF: Example</a:t>
            </a:r>
            <a:r>
              <a:rPr lang="zh-CN" altLang="en-US"/>
              <a:t> </a:t>
            </a:r>
            <a:r>
              <a:rPr lang="en-US" altLang="zh-CN"/>
              <a:t>1</a:t>
            </a:r>
            <a:endParaRPr lang="en-CN" altLang="en-CN"/>
          </a:p>
        </p:txBody>
      </p:sp>
      <p:sp>
        <p:nvSpPr>
          <p:cNvPr id="3" name="Content Placeholder 2">
            <a:extLst>
              <a:ext uri="{FF2B5EF4-FFF2-40B4-BE49-F238E27FC236}">
                <a16:creationId xmlns:a16="http://schemas.microsoft.com/office/drawing/2014/main" id="{065CFE7A-3A44-5F41-900D-E734065C5A64}"/>
              </a:ext>
            </a:extLst>
          </p:cNvPr>
          <p:cNvSpPr>
            <a:spLocks noGrp="1"/>
          </p:cNvSpPr>
          <p:nvPr>
            <p:ph idx="1"/>
          </p:nvPr>
        </p:nvSpPr>
        <p:spPr/>
        <p:txBody>
          <a:bodyPr/>
          <a:lstStyle/>
          <a:p>
            <a:pPr>
              <a:defRPr/>
            </a:pPr>
            <a:r>
              <a:rPr lang="en-CN" dirty="0"/>
              <a:t>The sum of the failure rates:</a:t>
            </a:r>
          </a:p>
          <a:p>
            <a:pPr>
              <a:defRPr/>
            </a:pPr>
            <a:endParaRPr lang="en-CN" dirty="0"/>
          </a:p>
          <a:p>
            <a:pPr>
              <a:defRPr/>
            </a:pPr>
            <a:endParaRPr lang="en-CN" dirty="0"/>
          </a:p>
          <a:p>
            <a:pPr marL="0" indent="0">
              <a:buFontTx/>
              <a:buNone/>
              <a:defRPr/>
            </a:pPr>
            <a:endParaRPr lang="en-CN" dirty="0"/>
          </a:p>
          <a:p>
            <a:pPr>
              <a:defRPr/>
            </a:pPr>
            <a:r>
              <a:rPr lang="en-CN" dirty="0"/>
              <a:t>The MTTF of the system:</a:t>
            </a:r>
          </a:p>
        </p:txBody>
      </p:sp>
      <p:pic>
        <p:nvPicPr>
          <p:cNvPr id="156675" name="Picture 3">
            <a:extLst>
              <a:ext uri="{FF2B5EF4-FFF2-40B4-BE49-F238E27FC236}">
                <a16:creationId xmlns:a16="http://schemas.microsoft.com/office/drawing/2014/main" id="{3835A224-7A98-E14D-B0D9-7E68011DD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1225"/>
            <a:ext cx="91440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6" name="Picture 4">
            <a:extLst>
              <a:ext uri="{FF2B5EF4-FFF2-40B4-BE49-F238E27FC236}">
                <a16:creationId xmlns:a16="http://schemas.microsoft.com/office/drawing/2014/main" id="{A68BCCD8-DEA6-C94C-AF43-F3382873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30738"/>
            <a:ext cx="91440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4CCABE3-E7E4-BC47-9AE8-B7CE0D3E736A}"/>
              </a:ext>
            </a:extLst>
          </p:cNvPr>
          <p:cNvSpPr>
            <a:spLocks noGrp="1" noChangeArrowheads="1"/>
          </p:cNvSpPr>
          <p:nvPr>
            <p:ph type="title"/>
          </p:nvPr>
        </p:nvSpPr>
        <p:spPr/>
        <p:txBody>
          <a:bodyPr/>
          <a:lstStyle/>
          <a:p>
            <a:r>
              <a:rPr lang="en-CN" altLang="en-CN"/>
              <a:t>MTTF: Example</a:t>
            </a:r>
            <a:r>
              <a:rPr lang="zh-CN" altLang="en-US"/>
              <a:t> </a:t>
            </a:r>
            <a:r>
              <a:rPr lang="en-US" altLang="zh-CN"/>
              <a:t>2</a:t>
            </a:r>
            <a:endParaRPr lang="en-CN" altLang="en-CN"/>
          </a:p>
        </p:txBody>
      </p:sp>
      <p:sp>
        <p:nvSpPr>
          <p:cNvPr id="158722" name="Content Placeholder 2">
            <a:extLst>
              <a:ext uri="{FF2B5EF4-FFF2-40B4-BE49-F238E27FC236}">
                <a16:creationId xmlns:a16="http://schemas.microsoft.com/office/drawing/2014/main" id="{9C7C66C5-A128-FA41-92BF-D458EB16F09E}"/>
              </a:ext>
            </a:extLst>
          </p:cNvPr>
          <p:cNvSpPr>
            <a:spLocks noGrp="1" noChangeArrowheads="1"/>
          </p:cNvSpPr>
          <p:nvPr>
            <p:ph idx="1"/>
          </p:nvPr>
        </p:nvSpPr>
        <p:spPr>
          <a:xfrm>
            <a:off x="457200" y="1600200"/>
            <a:ext cx="8915400" cy="5257800"/>
          </a:xfrm>
        </p:spPr>
        <p:txBody>
          <a:bodyPr/>
          <a:lstStyle/>
          <a:p>
            <a:pPr eaLnBrk="1" hangingPunct="1"/>
            <a:r>
              <a:rPr lang="en-CN" altLang="en-CN"/>
              <a:t>Assume </a:t>
            </a:r>
            <a:r>
              <a:rPr lang="en-US" altLang="zh-CN"/>
              <a:t>1000</a:t>
            </a:r>
            <a:r>
              <a:rPr lang="en-CN" altLang="en-CN"/>
              <a:t> disks with a 10,000,000-hour MTTF and used 24hr/day,             upon disk failures, replace with disks of the same dependability;</a:t>
            </a:r>
            <a:endParaRPr lang="en-US" altLang="zh-CN" sz="2400"/>
          </a:p>
          <a:p>
            <a:r>
              <a:rPr lang="en-US" altLang="en-CN"/>
              <a:t>The number of failed disks per year?</a:t>
            </a:r>
            <a:endParaRPr lang="en-CN" altLang="en-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A3FBBB90-BC11-6D4B-821D-AEC89E547ADC}"/>
              </a:ext>
            </a:extLst>
          </p:cNvPr>
          <p:cNvSpPr>
            <a:spLocks noGrp="1" noChangeArrowheads="1"/>
          </p:cNvSpPr>
          <p:nvPr>
            <p:ph type="title"/>
          </p:nvPr>
        </p:nvSpPr>
        <p:spPr/>
        <p:txBody>
          <a:bodyPr/>
          <a:lstStyle/>
          <a:p>
            <a:pPr eaLnBrk="1" hangingPunct="1"/>
            <a:r>
              <a:rPr lang="en-US" altLang="zh-CN"/>
              <a:t>Integrated Circuit Logic</a:t>
            </a:r>
          </a:p>
        </p:txBody>
      </p:sp>
      <p:sp>
        <p:nvSpPr>
          <p:cNvPr id="30722" name="Rectangle 3">
            <a:extLst>
              <a:ext uri="{FF2B5EF4-FFF2-40B4-BE49-F238E27FC236}">
                <a16:creationId xmlns:a16="http://schemas.microsoft.com/office/drawing/2014/main" id="{ADE8BD55-A989-EB43-B153-7566FD8B51E4}"/>
              </a:ext>
            </a:extLst>
          </p:cNvPr>
          <p:cNvSpPr>
            <a:spLocks noGrp="1" noChangeArrowheads="1"/>
          </p:cNvSpPr>
          <p:nvPr>
            <p:ph type="body" idx="1"/>
          </p:nvPr>
        </p:nvSpPr>
        <p:spPr/>
        <p:txBody>
          <a:bodyPr/>
          <a:lstStyle/>
          <a:p>
            <a:pPr eaLnBrk="1" hangingPunct="1"/>
            <a:r>
              <a:rPr lang="en-US" altLang="zh-CN" b="1"/>
              <a:t>Moore’s Law: </a:t>
            </a:r>
            <a:r>
              <a:rPr lang="en-US" altLang="zh-CN"/>
              <a:t>a growth rate in  </a:t>
            </a:r>
          </a:p>
          <a:p>
            <a:pPr eaLnBrk="1" hangingPunct="1">
              <a:buFontTx/>
              <a:buNone/>
            </a:pPr>
            <a:r>
              <a:rPr lang="en-US" altLang="zh-CN"/>
              <a:t>                               transistor count</a:t>
            </a:r>
          </a:p>
          <a:p>
            <a:pPr eaLnBrk="1" hangingPunct="1">
              <a:buFontTx/>
              <a:buNone/>
            </a:pPr>
            <a:r>
              <a:rPr lang="en-US" altLang="zh-CN"/>
              <a:t>                               on a chip of about </a:t>
            </a:r>
          </a:p>
          <a:p>
            <a:pPr eaLnBrk="1" hangingPunct="1">
              <a:buFontTx/>
              <a:buNone/>
            </a:pPr>
            <a:r>
              <a:rPr lang="en-US" altLang="zh-CN"/>
              <a:t>                               40% to 55% </a:t>
            </a:r>
          </a:p>
          <a:p>
            <a:pPr eaLnBrk="1" hangingPunct="1">
              <a:buFontTx/>
              <a:buNone/>
            </a:pPr>
            <a:r>
              <a:rPr lang="en-US" altLang="zh-CN"/>
              <a:t>                               per year</a:t>
            </a:r>
            <a:endParaRPr lang="en-US" altLang="zh-CN" b="1"/>
          </a:p>
          <a:p>
            <a:pPr eaLnBrk="1" hangingPunct="1">
              <a:buFontTx/>
              <a:buNone/>
            </a:pPr>
            <a:r>
              <a:rPr lang="en-US" altLang="zh-CN"/>
              <a:t>	</a:t>
            </a:r>
          </a:p>
          <a:p>
            <a:pPr eaLnBrk="1" hangingPunct="1">
              <a:buFontTx/>
              <a:buNone/>
            </a:pPr>
            <a:r>
              <a:rPr lang="en-US" altLang="zh-CN"/>
              <a:t>                               </a:t>
            </a:r>
            <a:r>
              <a:rPr lang="en-US" altLang="zh-CN" b="1"/>
              <a:t>doubles every</a:t>
            </a:r>
          </a:p>
          <a:p>
            <a:pPr eaLnBrk="1" hangingPunct="1">
              <a:buFontTx/>
              <a:buNone/>
            </a:pPr>
            <a:r>
              <a:rPr lang="en-US" altLang="zh-CN" b="1"/>
              <a:t>                               </a:t>
            </a:r>
            <a:r>
              <a:rPr lang="en-US" altLang="zh-CN" sz="2400" b="1"/>
              <a:t> </a:t>
            </a:r>
            <a:r>
              <a:rPr lang="en-US" altLang="zh-CN" b="1"/>
              <a:t>18 to 24 months</a:t>
            </a:r>
          </a:p>
        </p:txBody>
      </p:sp>
      <p:pic>
        <p:nvPicPr>
          <p:cNvPr id="30723" name="Picture 4" descr="Transistor_Count_and_Moore's_Law_-_2011">
            <a:extLst>
              <a:ext uri="{FF2B5EF4-FFF2-40B4-BE49-F238E27FC236}">
                <a16:creationId xmlns:a16="http://schemas.microsoft.com/office/drawing/2014/main" id="{BC4F0B46-4AE8-9041-A406-6C98E34BA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9800"/>
            <a:ext cx="50006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173A4B67-B969-5B4F-9943-7ADDC935FA80}"/>
              </a:ext>
            </a:extLst>
          </p:cNvPr>
          <p:cNvSpPr>
            <a:spLocks noGrp="1" noChangeArrowheads="1"/>
          </p:cNvSpPr>
          <p:nvPr>
            <p:ph type="title"/>
          </p:nvPr>
        </p:nvSpPr>
        <p:spPr/>
        <p:txBody>
          <a:bodyPr/>
          <a:lstStyle/>
          <a:p>
            <a:r>
              <a:rPr lang="en-CN" altLang="en-CN"/>
              <a:t>MTTF: Example</a:t>
            </a:r>
            <a:r>
              <a:rPr lang="zh-CN" altLang="en-US"/>
              <a:t> </a:t>
            </a:r>
            <a:r>
              <a:rPr lang="en-US" altLang="zh-CN"/>
              <a:t>2</a:t>
            </a:r>
            <a:endParaRPr lang="en-CN" altLang="en-CN"/>
          </a:p>
        </p:txBody>
      </p:sp>
      <p:sp>
        <p:nvSpPr>
          <p:cNvPr id="159746" name="Content Placeholder 2">
            <a:extLst>
              <a:ext uri="{FF2B5EF4-FFF2-40B4-BE49-F238E27FC236}">
                <a16:creationId xmlns:a16="http://schemas.microsoft.com/office/drawing/2014/main" id="{8FC021BD-ADF2-664A-963A-5634F2CDF77D}"/>
              </a:ext>
            </a:extLst>
          </p:cNvPr>
          <p:cNvSpPr>
            <a:spLocks noGrp="1" noChangeArrowheads="1"/>
          </p:cNvSpPr>
          <p:nvPr>
            <p:ph idx="1"/>
          </p:nvPr>
        </p:nvSpPr>
        <p:spPr>
          <a:xfrm>
            <a:off x="457200" y="1600200"/>
            <a:ext cx="8915400" cy="5257800"/>
          </a:xfrm>
        </p:spPr>
        <p:txBody>
          <a:bodyPr/>
          <a:lstStyle/>
          <a:p>
            <a:pPr eaLnBrk="1" hangingPunct="1"/>
            <a:r>
              <a:rPr lang="en-CN" altLang="en-CN"/>
              <a:t>Assume </a:t>
            </a:r>
            <a:r>
              <a:rPr lang="en-US" altLang="zh-CN"/>
              <a:t>1000</a:t>
            </a:r>
            <a:r>
              <a:rPr lang="en-CN" altLang="en-CN"/>
              <a:t> disks with a 10,000,000-hour MTTF and used 24hr/day,             upon disk failures, replace with disks of the same dependability;</a:t>
            </a:r>
            <a:endParaRPr lang="en-US" altLang="zh-CN" sz="2400"/>
          </a:p>
          <a:p>
            <a:r>
              <a:rPr lang="en-US" altLang="en-CN"/>
              <a:t>The number of failed disks per year?</a:t>
            </a:r>
            <a:endParaRPr lang="en-CN" altLang="en-CN"/>
          </a:p>
        </p:txBody>
      </p:sp>
      <p:pic>
        <p:nvPicPr>
          <p:cNvPr id="159747" name="Picture 3">
            <a:extLst>
              <a:ext uri="{FF2B5EF4-FFF2-40B4-BE49-F238E27FC236}">
                <a16:creationId xmlns:a16="http://schemas.microsoft.com/office/drawing/2014/main" id="{9BE249A6-8217-1646-A741-BFFB63D9F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254500"/>
            <a:ext cx="66929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Picture 4">
            <a:extLst>
              <a:ext uri="{FF2B5EF4-FFF2-40B4-BE49-F238E27FC236}">
                <a16:creationId xmlns:a16="http://schemas.microsoft.com/office/drawing/2014/main" id="{BC7F9F4C-B728-774D-AAA3-0FB974BAC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5181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425F82D1-CC78-D048-8B22-60072DC9F60C}"/>
              </a:ext>
            </a:extLst>
          </p:cNvPr>
          <p:cNvSpPr>
            <a:spLocks noGrp="1" noChangeArrowheads="1"/>
          </p:cNvSpPr>
          <p:nvPr>
            <p:ph type="title"/>
          </p:nvPr>
        </p:nvSpPr>
        <p:spPr>
          <a:xfrm>
            <a:off x="-609600" y="274638"/>
            <a:ext cx="10363200" cy="1143000"/>
          </a:xfrm>
        </p:spPr>
        <p:txBody>
          <a:bodyPr/>
          <a:lstStyle/>
          <a:p>
            <a:r>
              <a:rPr lang="en-CN" altLang="en-CN"/>
              <a:t>Dependability</a:t>
            </a:r>
            <a:r>
              <a:rPr lang="en-CN" altLang="en-CN" sz="3200"/>
              <a:t> via </a:t>
            </a:r>
            <a:r>
              <a:rPr lang="en-CN" altLang="en-CN"/>
              <a:t>Redundancy</a:t>
            </a:r>
          </a:p>
        </p:txBody>
      </p:sp>
      <p:sp>
        <p:nvSpPr>
          <p:cNvPr id="160770" name="Content Placeholder 2">
            <a:extLst>
              <a:ext uri="{FF2B5EF4-FFF2-40B4-BE49-F238E27FC236}">
                <a16:creationId xmlns:a16="http://schemas.microsoft.com/office/drawing/2014/main" id="{1926235F-AEFA-354E-9988-372A7BEE3E4A}"/>
              </a:ext>
            </a:extLst>
          </p:cNvPr>
          <p:cNvSpPr>
            <a:spLocks noGrp="1" noChangeArrowheads="1"/>
          </p:cNvSpPr>
          <p:nvPr>
            <p:ph idx="1"/>
          </p:nvPr>
        </p:nvSpPr>
        <p:spPr/>
        <p:txBody>
          <a:bodyPr/>
          <a:lstStyle/>
          <a:p>
            <a:pPr eaLnBrk="1" hangingPunct="1"/>
            <a:r>
              <a:rPr lang="en-US" altLang="zh-CN"/>
              <a:t>in time</a:t>
            </a:r>
          </a:p>
          <a:p>
            <a:pPr eaLnBrk="1" hangingPunct="1">
              <a:buFontTx/>
              <a:buNone/>
            </a:pPr>
            <a:r>
              <a:rPr lang="en-US" altLang="zh-CN"/>
              <a:t>	repeat the operation to see if it still is erroneous</a:t>
            </a:r>
          </a:p>
          <a:p>
            <a:pPr eaLnBrk="1" hangingPunct="1"/>
            <a:r>
              <a:rPr lang="en-US" altLang="zh-CN"/>
              <a:t>in resources</a:t>
            </a:r>
          </a:p>
          <a:p>
            <a:pPr eaLnBrk="1" hangingPunct="1">
              <a:buFontTx/>
              <a:buNone/>
            </a:pPr>
            <a:r>
              <a:rPr lang="en-US" altLang="zh-CN"/>
              <a:t>	have other components to take over from the one that failed</a:t>
            </a:r>
          </a:p>
          <a:p>
            <a:pPr eaLnBrk="1" hangingPunct="1">
              <a:buFontTx/>
              <a:buNone/>
            </a:pPr>
            <a:endParaRPr lang="en-US" altLang="zh-CN"/>
          </a:p>
        </p:txBody>
      </p:sp>
      <p:pic>
        <p:nvPicPr>
          <p:cNvPr id="160771" name="Picture 4">
            <a:extLst>
              <a:ext uri="{FF2B5EF4-FFF2-40B4-BE49-F238E27FC236}">
                <a16:creationId xmlns:a16="http://schemas.microsoft.com/office/drawing/2014/main" id="{96B8AA5F-3D3A-E34D-8DE7-02C26CF5C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953000"/>
            <a:ext cx="54864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4">
            <a:extLst>
              <a:ext uri="{FF2B5EF4-FFF2-40B4-BE49-F238E27FC236}">
                <a16:creationId xmlns:a16="http://schemas.microsoft.com/office/drawing/2014/main" id="{7B01D56C-E952-0D49-8573-C328CDDB3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0"/>
            <a:ext cx="7921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CCC52960-84C6-1141-A8B6-1766D48C889E}"/>
              </a:ext>
            </a:extLst>
          </p:cNvPr>
          <p:cNvSpPr>
            <a:spLocks noGrp="1" noChangeArrowheads="1"/>
          </p:cNvSpPr>
          <p:nvPr>
            <p:ph type="title"/>
          </p:nvPr>
        </p:nvSpPr>
        <p:spPr>
          <a:xfrm>
            <a:off x="0" y="533400"/>
            <a:ext cx="9144000" cy="1143000"/>
          </a:xfrm>
        </p:spPr>
        <p:txBody>
          <a:bodyPr/>
          <a:lstStyle/>
          <a:p>
            <a:pPr algn="l"/>
            <a:r>
              <a:rPr lang="en-CN" altLang="en-CN"/>
              <a:t>Redundancy</a:t>
            </a:r>
          </a:p>
        </p:txBody>
      </p:sp>
      <p:pic>
        <p:nvPicPr>
          <p:cNvPr id="162819" name="Picture 5">
            <a:extLst>
              <a:ext uri="{FF2B5EF4-FFF2-40B4-BE49-F238E27FC236}">
                <a16:creationId xmlns:a16="http://schemas.microsoft.com/office/drawing/2014/main" id="{5C33C3C8-49FF-9F46-A407-6EACE19BD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60913"/>
            <a:ext cx="3733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616DCBDD-7AC1-0C1C-EFE5-88E25D4C7655}"/>
              </a:ext>
            </a:extLst>
          </p:cNvPr>
          <p:cNvSpPr>
            <a:spLocks noGrp="1" noChangeArrowheads="1"/>
          </p:cNvSpPr>
          <p:nvPr>
            <p:ph type="title"/>
          </p:nvPr>
        </p:nvSpPr>
        <p:spPr/>
        <p:txBody>
          <a:bodyPr/>
          <a:lstStyle/>
          <a:p>
            <a:pPr eaLnBrk="1" hangingPunct="1"/>
            <a:r>
              <a:rPr lang="en-US" altLang="zh-CN"/>
              <a:t>Disk Arrays</a:t>
            </a:r>
          </a:p>
        </p:txBody>
      </p:sp>
      <p:sp>
        <p:nvSpPr>
          <p:cNvPr id="73730" name="Rectangle 3">
            <a:extLst>
              <a:ext uri="{FF2B5EF4-FFF2-40B4-BE49-F238E27FC236}">
                <a16:creationId xmlns:a16="http://schemas.microsoft.com/office/drawing/2014/main" id="{D2404DA7-2144-9BAC-E829-81EDD141CDD0}"/>
              </a:ext>
            </a:extLst>
          </p:cNvPr>
          <p:cNvSpPr>
            <a:spLocks noGrp="1" noChangeArrowheads="1"/>
          </p:cNvSpPr>
          <p:nvPr>
            <p:ph type="body" idx="1"/>
          </p:nvPr>
        </p:nvSpPr>
        <p:spPr/>
        <p:txBody>
          <a:bodyPr/>
          <a:lstStyle/>
          <a:p>
            <a:pPr eaLnBrk="1" hangingPunct="1"/>
            <a:r>
              <a:rPr lang="en-US" altLang="zh-CN"/>
              <a:t>Disk arrays with </a:t>
            </a:r>
            <a:r>
              <a:rPr lang="en-US" altLang="zh-CN" b="1"/>
              <a:t>redundant disks</a:t>
            </a:r>
            <a:r>
              <a:rPr lang="en-US" altLang="zh-CN"/>
              <a:t> to tolerate faults</a:t>
            </a:r>
          </a:p>
          <a:p>
            <a:pPr eaLnBrk="1" hangingPunct="1"/>
            <a:r>
              <a:rPr lang="en-US" altLang="zh-CN"/>
              <a:t>If a single disk fails, the lost information is reconstructed from redundant information</a:t>
            </a:r>
          </a:p>
          <a:p>
            <a:pPr eaLnBrk="1" hangingPunct="1"/>
            <a:r>
              <a:rPr lang="en-US" altLang="zh-CN" b="1"/>
              <a:t>RAID: </a:t>
            </a:r>
            <a:r>
              <a:rPr lang="en-US" altLang="zh-CN"/>
              <a:t>redundant array of inexpensive/independent disks</a:t>
            </a:r>
            <a:endParaRPr lang="en-US" altLang="zh-CN"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D18DF931-2F83-423C-14B0-1A46AC222A2F}"/>
              </a:ext>
            </a:extLst>
          </p:cNvPr>
          <p:cNvSpPr>
            <a:spLocks noGrp="1" noChangeArrowheads="1"/>
          </p:cNvSpPr>
          <p:nvPr>
            <p:ph type="title"/>
          </p:nvPr>
        </p:nvSpPr>
        <p:spPr/>
        <p:txBody>
          <a:bodyPr/>
          <a:lstStyle/>
          <a:p>
            <a:pPr eaLnBrk="1" hangingPunct="1"/>
            <a:r>
              <a:rPr lang="en-US" altLang="zh-CN"/>
              <a:t>Disk Arrays</a:t>
            </a:r>
          </a:p>
        </p:txBody>
      </p:sp>
      <p:sp>
        <p:nvSpPr>
          <p:cNvPr id="75778" name="Rectangle 3">
            <a:extLst>
              <a:ext uri="{FF2B5EF4-FFF2-40B4-BE49-F238E27FC236}">
                <a16:creationId xmlns:a16="http://schemas.microsoft.com/office/drawing/2014/main" id="{B006E84D-7275-25C4-71F8-A1BAAD46F7DE}"/>
              </a:ext>
            </a:extLst>
          </p:cNvPr>
          <p:cNvSpPr>
            <a:spLocks noGrp="1" noChangeArrowheads="1"/>
          </p:cNvSpPr>
          <p:nvPr>
            <p:ph type="body" idx="1"/>
          </p:nvPr>
        </p:nvSpPr>
        <p:spPr/>
        <p:txBody>
          <a:bodyPr/>
          <a:lstStyle/>
          <a:p>
            <a:pPr eaLnBrk="1" hangingPunct="1"/>
            <a:r>
              <a:rPr lang="en-US" altLang="zh-CN"/>
              <a:t>Disk arrays with </a:t>
            </a:r>
            <a:r>
              <a:rPr lang="en-US" altLang="zh-CN" b="1"/>
              <a:t>redundant disks</a:t>
            </a:r>
            <a:r>
              <a:rPr lang="en-US" altLang="zh-CN"/>
              <a:t> to tolerate faults</a:t>
            </a:r>
          </a:p>
          <a:p>
            <a:pPr eaLnBrk="1" hangingPunct="1"/>
            <a:r>
              <a:rPr lang="en-US" altLang="zh-CN"/>
              <a:t>If a single disk fails, the lost information is reconstructed from redundant information</a:t>
            </a:r>
          </a:p>
          <a:p>
            <a:pPr eaLnBrk="1" hangingPunct="1"/>
            <a:r>
              <a:rPr lang="en-US" altLang="zh-CN" b="1"/>
              <a:t>RAID: </a:t>
            </a:r>
            <a:r>
              <a:rPr lang="en-US" altLang="zh-CN"/>
              <a:t>redundant array of inexpensive/independent disks</a:t>
            </a:r>
          </a:p>
          <a:p>
            <a:pPr eaLnBrk="1" hangingPunct="1"/>
            <a:r>
              <a:rPr lang="en-US" altLang="zh-CN" b="1"/>
              <a:t>versus Striping</a:t>
            </a:r>
            <a:r>
              <a:rPr lang="en-US" altLang="zh-CN"/>
              <a:t>: simply spreading data over multiple disks</a:t>
            </a:r>
          </a:p>
          <a:p>
            <a:pPr eaLnBrk="1" hangingPunct="1"/>
            <a:endParaRPr lang="en-US" altLang="zh-CN" b="1"/>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34307155-4367-C58E-7C00-913D61BFEEC6}"/>
              </a:ext>
            </a:extLst>
          </p:cNvPr>
          <p:cNvSpPr>
            <a:spLocks noGrp="1" noChangeArrowheads="1"/>
          </p:cNvSpPr>
          <p:nvPr>
            <p:ph type="title"/>
          </p:nvPr>
        </p:nvSpPr>
        <p:spPr/>
        <p:txBody>
          <a:bodyPr/>
          <a:lstStyle/>
          <a:p>
            <a:pPr eaLnBrk="1" hangingPunct="1"/>
            <a:r>
              <a:rPr lang="en-US" altLang="zh-CN"/>
              <a:t>RAID</a:t>
            </a:r>
          </a:p>
        </p:txBody>
      </p:sp>
      <p:pic>
        <p:nvPicPr>
          <p:cNvPr id="77826" name="Picture 2">
            <a:extLst>
              <a:ext uri="{FF2B5EF4-FFF2-40B4-BE49-F238E27FC236}">
                <a16:creationId xmlns:a16="http://schemas.microsoft.com/office/drawing/2014/main" id="{7BCA46AF-C2B9-8F20-87F1-95772A0DB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1250"/>
            <a:ext cx="914400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9ED8323C-BD6A-4F3B-A56F-DB401696F06F}"/>
              </a:ext>
            </a:extLst>
          </p:cNvPr>
          <p:cNvSpPr>
            <a:spLocks noGrp="1" noChangeArrowheads="1"/>
          </p:cNvSpPr>
          <p:nvPr>
            <p:ph type="title"/>
          </p:nvPr>
        </p:nvSpPr>
        <p:spPr/>
        <p:txBody>
          <a:bodyPr/>
          <a:lstStyle/>
          <a:p>
            <a:pPr eaLnBrk="1" hangingPunct="1"/>
            <a:r>
              <a:rPr lang="en-US" altLang="zh-CN"/>
              <a:t>RAID 0</a:t>
            </a:r>
          </a:p>
        </p:txBody>
      </p:sp>
      <p:sp>
        <p:nvSpPr>
          <p:cNvPr id="79874" name="Rectangle 3">
            <a:extLst>
              <a:ext uri="{FF2B5EF4-FFF2-40B4-BE49-F238E27FC236}">
                <a16:creationId xmlns:a16="http://schemas.microsoft.com/office/drawing/2014/main" id="{C1E4E795-22F7-AD43-CEF3-EA08356CDCE8}"/>
              </a:ext>
            </a:extLst>
          </p:cNvPr>
          <p:cNvSpPr>
            <a:spLocks noGrp="1" noChangeArrowheads="1"/>
          </p:cNvSpPr>
          <p:nvPr>
            <p:ph type="body" idx="1"/>
          </p:nvPr>
        </p:nvSpPr>
        <p:spPr/>
        <p:txBody>
          <a:bodyPr/>
          <a:lstStyle/>
          <a:p>
            <a:pPr eaLnBrk="1" hangingPunct="1"/>
            <a:r>
              <a:rPr lang="en-US" altLang="zh-CN" b="1" dirty="0"/>
              <a:t>JBOD: </a:t>
            </a:r>
            <a:r>
              <a:rPr lang="en-US" altLang="zh-CN" dirty="0"/>
              <a:t>just a bunch of disks</a:t>
            </a:r>
          </a:p>
          <a:p>
            <a:pPr eaLnBrk="1" hangingPunct="1"/>
            <a:r>
              <a:rPr lang="en-US" altLang="zh-CN" dirty="0"/>
              <a:t>No redundancy</a:t>
            </a:r>
          </a:p>
          <a:p>
            <a:pPr eaLnBrk="1" hangingPunct="1"/>
            <a:r>
              <a:rPr lang="en-US" altLang="zh-CN" dirty="0"/>
              <a:t>No failure tolerated</a:t>
            </a:r>
          </a:p>
          <a:p>
            <a:pPr eaLnBrk="1" hangingPunct="1"/>
            <a:r>
              <a:rPr lang="en-US" altLang="zh-CN" dirty="0"/>
              <a:t>Stripe data across disks</a:t>
            </a:r>
          </a:p>
          <a:p>
            <a:pPr eaLnBrk="1" hangingPunct="1"/>
            <a:r>
              <a:rPr lang="en-US" altLang="zh-CN" dirty="0"/>
              <a:t>Measuring stick for other RAID levels: cost, performance, and dependability</a:t>
            </a:r>
          </a:p>
          <a:p>
            <a:pPr eaLnBrk="1" hangingPunct="1"/>
            <a:endParaRPr lang="en-US" altLang="zh-CN" b="1" dirty="0"/>
          </a:p>
          <a:p>
            <a:pPr marL="0" indent="0" eaLnBrk="1" hangingPunct="1">
              <a:buNone/>
            </a:pPr>
            <a:endParaRPr lang="en-US" altLang="zh-CN" b="1" dirty="0"/>
          </a:p>
          <a:p>
            <a:pPr marL="0" indent="0" eaLnBrk="1" hangingPunct="1">
              <a:buNone/>
            </a:pPr>
            <a:endParaRPr lang="en-US" altLang="zh-CN" sz="1000" b="1" dirty="0"/>
          </a:p>
          <a:p>
            <a:pPr marL="0" indent="0" eaLnBrk="1" hangingPunct="1">
              <a:buNone/>
            </a:pPr>
            <a:r>
              <a:rPr lang="en-US" altLang="zh-CN" sz="1000" dirty="0">
                <a:hlinkClick r:id="rId3"/>
              </a:rPr>
              <a:t>https://www.icc-usa.com/content/raid-calculator/raid-0-1.png</a:t>
            </a:r>
            <a:r>
              <a:rPr lang="en-US" altLang="zh-CN" sz="1000" dirty="0"/>
              <a:t> </a:t>
            </a:r>
          </a:p>
          <a:p>
            <a:pPr eaLnBrk="1" hangingPunct="1"/>
            <a:endParaRPr lang="en-US" altLang="zh-CN" b="1" dirty="0"/>
          </a:p>
        </p:txBody>
      </p:sp>
      <p:pic>
        <p:nvPicPr>
          <p:cNvPr id="2" name="Picture 1">
            <a:extLst>
              <a:ext uri="{FF2B5EF4-FFF2-40B4-BE49-F238E27FC236}">
                <a16:creationId xmlns:a16="http://schemas.microsoft.com/office/drawing/2014/main" id="{66D17797-5405-AEB9-A18B-B87844546F7B}"/>
              </a:ext>
            </a:extLst>
          </p:cNvPr>
          <p:cNvPicPr>
            <a:picLocks noChangeAspect="1"/>
          </p:cNvPicPr>
          <p:nvPr/>
        </p:nvPicPr>
        <p:blipFill>
          <a:blip r:embed="rId4"/>
          <a:stretch>
            <a:fillRect/>
          </a:stretch>
        </p:blipFill>
        <p:spPr>
          <a:xfrm>
            <a:off x="6096000" y="2147692"/>
            <a:ext cx="1905000" cy="185280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5" descr="RAID1">
            <a:extLst>
              <a:ext uri="{FF2B5EF4-FFF2-40B4-BE49-F238E27FC236}">
                <a16:creationId xmlns:a16="http://schemas.microsoft.com/office/drawing/2014/main" id="{9A60AC2C-5233-E73D-A46F-7E4FE3E2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246438"/>
            <a:ext cx="43434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Rectangle 2">
            <a:extLst>
              <a:ext uri="{FF2B5EF4-FFF2-40B4-BE49-F238E27FC236}">
                <a16:creationId xmlns:a16="http://schemas.microsoft.com/office/drawing/2014/main" id="{B54335BC-B254-7540-3E8B-EBB71D4BCA13}"/>
              </a:ext>
            </a:extLst>
          </p:cNvPr>
          <p:cNvSpPr>
            <a:spLocks noGrp="1" noChangeArrowheads="1"/>
          </p:cNvSpPr>
          <p:nvPr>
            <p:ph type="title"/>
          </p:nvPr>
        </p:nvSpPr>
        <p:spPr/>
        <p:txBody>
          <a:bodyPr/>
          <a:lstStyle/>
          <a:p>
            <a:pPr eaLnBrk="1" hangingPunct="1"/>
            <a:r>
              <a:rPr lang="en-US" altLang="zh-CN"/>
              <a:t>RAID 1</a:t>
            </a:r>
          </a:p>
        </p:txBody>
      </p:sp>
      <p:sp>
        <p:nvSpPr>
          <p:cNvPr id="80899" name="Rectangle 3">
            <a:extLst>
              <a:ext uri="{FF2B5EF4-FFF2-40B4-BE49-F238E27FC236}">
                <a16:creationId xmlns:a16="http://schemas.microsoft.com/office/drawing/2014/main" id="{6D846745-B5F7-7FA2-DFB8-11CDC77C5F57}"/>
              </a:ext>
            </a:extLst>
          </p:cNvPr>
          <p:cNvSpPr>
            <a:spLocks noGrp="1" noChangeArrowheads="1"/>
          </p:cNvSpPr>
          <p:nvPr>
            <p:ph type="body" idx="1"/>
          </p:nvPr>
        </p:nvSpPr>
        <p:spPr/>
        <p:txBody>
          <a:bodyPr/>
          <a:lstStyle/>
          <a:p>
            <a:pPr eaLnBrk="1" hangingPunct="1">
              <a:lnSpc>
                <a:spcPct val="90000"/>
              </a:lnSpc>
            </a:pPr>
            <a:r>
              <a:rPr lang="en-US" altLang="zh-CN" b="1" dirty="0"/>
              <a:t>Mirroring</a:t>
            </a:r>
            <a:r>
              <a:rPr lang="en-US" altLang="zh-CN" dirty="0"/>
              <a:t> or </a:t>
            </a:r>
            <a:r>
              <a:rPr lang="en-US" altLang="zh-CN" b="1" dirty="0"/>
              <a:t>Shadowing</a:t>
            </a:r>
          </a:p>
          <a:p>
            <a:pPr eaLnBrk="1" hangingPunct="1">
              <a:lnSpc>
                <a:spcPct val="90000"/>
              </a:lnSpc>
            </a:pPr>
            <a:r>
              <a:rPr lang="en-US" altLang="zh-CN" dirty="0"/>
              <a:t>Two copies for every piece of data</a:t>
            </a:r>
          </a:p>
          <a:p>
            <a:pPr eaLnBrk="1" hangingPunct="1">
              <a:lnSpc>
                <a:spcPct val="90000"/>
              </a:lnSpc>
            </a:pPr>
            <a:r>
              <a:rPr lang="en-US" altLang="zh-CN" dirty="0"/>
              <a:t>one logical write = two physical writes</a:t>
            </a:r>
          </a:p>
          <a:p>
            <a:pPr eaLnBrk="1" hangingPunct="1">
              <a:lnSpc>
                <a:spcPct val="90000"/>
              </a:lnSpc>
            </a:pPr>
            <a:r>
              <a:rPr lang="en-US" altLang="zh-CN" dirty="0"/>
              <a:t>100% capacity/space </a:t>
            </a:r>
          </a:p>
          <a:p>
            <a:pPr eaLnBrk="1" hangingPunct="1">
              <a:lnSpc>
                <a:spcPct val="90000"/>
              </a:lnSpc>
              <a:buFontTx/>
              <a:buNone/>
            </a:pPr>
            <a:r>
              <a:rPr lang="en-US" altLang="zh-CN" dirty="0"/>
              <a:t>	overhead</a:t>
            </a:r>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buFontTx/>
              <a:buNone/>
            </a:pPr>
            <a:r>
              <a:rPr lang="en-US" altLang="zh-CN" sz="1000" dirty="0">
                <a:hlinkClick r:id="rId4"/>
              </a:rPr>
              <a:t>http://www.petemarovichimages.com/wp-content/uploads/2013/11/RAID1.jpg</a:t>
            </a:r>
            <a:r>
              <a:rPr lang="en-US" altLang="zh-CN" sz="1000" dirty="0"/>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5" descr="raid-0-1">
            <a:extLst>
              <a:ext uri="{FF2B5EF4-FFF2-40B4-BE49-F238E27FC236}">
                <a16:creationId xmlns:a16="http://schemas.microsoft.com/office/drawing/2014/main" id="{FB7EE240-B022-5F3A-5862-8CE879733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781175"/>
            <a:ext cx="900112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3">
            <a:extLst>
              <a:ext uri="{FF2B5EF4-FFF2-40B4-BE49-F238E27FC236}">
                <a16:creationId xmlns:a16="http://schemas.microsoft.com/office/drawing/2014/main" id="{0C8441BE-1192-A0E8-66FE-99FE2CC10F8D}"/>
              </a:ext>
            </a:extLst>
          </p:cNvPr>
          <p:cNvSpPr>
            <a:spLocks noGrp="1" noChangeArrowheads="1"/>
          </p:cNvSpPr>
          <p:nvPr>
            <p:ph type="body" idx="1"/>
          </p:nvPr>
        </p:nvSpPr>
        <p:spPr/>
        <p:txBody>
          <a:bodyPr/>
          <a:lstStyle/>
          <a:p>
            <a:pPr eaLnBrk="1" hangingPunct="1">
              <a:buFontTx/>
              <a:buNone/>
            </a:pPr>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buFontTx/>
              <a:buNone/>
            </a:pPr>
            <a:r>
              <a:rPr lang="en-US" altLang="zh-CN" sz="1200" dirty="0">
                <a:hlinkClick r:id="rId3"/>
              </a:rPr>
              <a:t>https://www.icc-usa.com/content/raid-calculator/raid-0-1.png</a:t>
            </a:r>
            <a:r>
              <a:rPr lang="en-US" altLang="zh-CN" sz="1200" dirty="0"/>
              <a:t>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5" descr="raid2">
            <a:extLst>
              <a:ext uri="{FF2B5EF4-FFF2-40B4-BE49-F238E27FC236}">
                <a16:creationId xmlns:a16="http://schemas.microsoft.com/office/drawing/2014/main" id="{7D0C254A-1315-2AA6-ED61-382EE63C1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4000500"/>
            <a:ext cx="7143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Rectangle 2">
            <a:extLst>
              <a:ext uri="{FF2B5EF4-FFF2-40B4-BE49-F238E27FC236}">
                <a16:creationId xmlns:a16="http://schemas.microsoft.com/office/drawing/2014/main" id="{8D889EC4-63D7-C955-1A27-F3E24225D930}"/>
              </a:ext>
            </a:extLst>
          </p:cNvPr>
          <p:cNvSpPr>
            <a:spLocks noGrp="1" noChangeArrowheads="1"/>
          </p:cNvSpPr>
          <p:nvPr>
            <p:ph type="title"/>
          </p:nvPr>
        </p:nvSpPr>
        <p:spPr/>
        <p:txBody>
          <a:bodyPr/>
          <a:lstStyle/>
          <a:p>
            <a:pPr eaLnBrk="1" hangingPunct="1"/>
            <a:r>
              <a:rPr lang="en-US" altLang="zh-CN"/>
              <a:t>RAID 2</a:t>
            </a:r>
          </a:p>
        </p:txBody>
      </p:sp>
      <p:sp>
        <p:nvSpPr>
          <p:cNvPr id="82947" name="Rectangle 3">
            <a:extLst>
              <a:ext uri="{FF2B5EF4-FFF2-40B4-BE49-F238E27FC236}">
                <a16:creationId xmlns:a16="http://schemas.microsoft.com/office/drawing/2014/main" id="{9AD12500-6EAE-B3B2-EE47-473048F84C05}"/>
              </a:ext>
            </a:extLst>
          </p:cNvPr>
          <p:cNvSpPr>
            <a:spLocks noGrp="1" noChangeArrowheads="1"/>
          </p:cNvSpPr>
          <p:nvPr>
            <p:ph type="body" idx="1"/>
          </p:nvPr>
        </p:nvSpPr>
        <p:spPr/>
        <p:txBody>
          <a:bodyPr/>
          <a:lstStyle/>
          <a:p>
            <a:pPr eaLnBrk="1" hangingPunct="1"/>
            <a:r>
              <a:rPr lang="en-US" altLang="zh-CN" sz="2800" dirty="0">
                <a:hlinkClick r:id="rId4"/>
              </a:rPr>
              <a:t>http://www.acnc.com/raidedu/2</a:t>
            </a:r>
            <a:r>
              <a:rPr lang="en-US" altLang="zh-CN" sz="2800" dirty="0"/>
              <a:t> </a:t>
            </a:r>
          </a:p>
          <a:p>
            <a:pPr eaLnBrk="1" hangingPunct="1"/>
            <a:r>
              <a:rPr lang="en-US" altLang="zh-CN" sz="2800" dirty="0"/>
              <a:t>Each bit of data word is written to a data disk drive</a:t>
            </a:r>
          </a:p>
          <a:p>
            <a:pPr eaLnBrk="1" hangingPunct="1"/>
            <a:r>
              <a:rPr lang="en-US" altLang="zh-CN" sz="2800" dirty="0"/>
              <a:t>Each data word has its (Hamming Code) ECC word recorded on the ECC disks</a:t>
            </a:r>
          </a:p>
          <a:p>
            <a:pPr eaLnBrk="1" hangingPunct="1"/>
            <a:r>
              <a:rPr lang="en-US" altLang="zh-CN" sz="2800" dirty="0"/>
              <a:t>On read, the ECC code verifies correct data or corrects single disk errors</a:t>
            </a:r>
          </a:p>
        </p:txBody>
      </p:sp>
      <p:sp>
        <p:nvSpPr>
          <p:cNvPr id="82948" name="Rectangle 12">
            <a:extLst>
              <a:ext uri="{FF2B5EF4-FFF2-40B4-BE49-F238E27FC236}">
                <a16:creationId xmlns:a16="http://schemas.microsoft.com/office/drawing/2014/main" id="{09208FDB-A61A-68E0-E142-97FF3EB88893}"/>
              </a:ext>
            </a:extLst>
          </p:cNvPr>
          <p:cNvSpPr>
            <a:spLocks noChangeArrowheads="1"/>
          </p:cNvSpPr>
          <p:nvPr/>
        </p:nvSpPr>
        <p:spPr bwMode="auto">
          <a:xfrm>
            <a:off x="1066800" y="6096000"/>
            <a:ext cx="381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en-US" altLang="zh-CN" sz="2400">
                <a:solidFill>
                  <a:srgbClr val="00B0F0"/>
                </a:solidFill>
              </a:rPr>
              <a:t>data disks</a:t>
            </a:r>
            <a:endParaRPr lang="en-US" altLang="zh-CN" sz="2400" baseline="30000">
              <a:solidFill>
                <a:srgbClr val="00B0F0"/>
              </a:solidFill>
            </a:endParaRPr>
          </a:p>
        </p:txBody>
      </p:sp>
      <p:sp>
        <p:nvSpPr>
          <p:cNvPr id="82949" name="Rectangle 12">
            <a:extLst>
              <a:ext uri="{FF2B5EF4-FFF2-40B4-BE49-F238E27FC236}">
                <a16:creationId xmlns:a16="http://schemas.microsoft.com/office/drawing/2014/main" id="{737B4CB0-A0AE-90DC-D7C3-A592A5088C2A}"/>
              </a:ext>
            </a:extLst>
          </p:cNvPr>
          <p:cNvSpPr>
            <a:spLocks noChangeArrowheads="1"/>
          </p:cNvSpPr>
          <p:nvPr/>
        </p:nvSpPr>
        <p:spPr bwMode="auto">
          <a:xfrm>
            <a:off x="4495800" y="6096000"/>
            <a:ext cx="381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en-US" altLang="zh-CN" sz="2400">
                <a:solidFill>
                  <a:srgbClr val="00B0F0"/>
                </a:solidFill>
              </a:rPr>
              <a:t>ECC disks</a:t>
            </a:r>
            <a:endParaRPr lang="en-US" altLang="zh-CN" sz="2400" baseline="30000">
              <a:solidFill>
                <a:srgbClr val="00B0F0"/>
              </a:solidFill>
            </a:endParaRPr>
          </a:p>
        </p:txBody>
      </p:sp>
    </p:spTree>
  </p:cSld>
  <p:clrMapOvr>
    <a:masterClrMapping/>
  </p:clrMapOvr>
</p:sld>
</file>

<file path=ppt/theme/theme1.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140582</TotalTime>
  <Words>12213</Words>
  <Application>Microsoft Macintosh PowerPoint</Application>
  <PresentationFormat>On-screen Show (4:3)</PresentationFormat>
  <Paragraphs>1383</Paragraphs>
  <Slides>179</Slides>
  <Notes>124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179</vt:i4>
      </vt:variant>
    </vt:vector>
  </HeadingPairs>
  <TitlesOfParts>
    <vt:vector size="184" baseType="lpstr">
      <vt:lpstr>微软雅黑</vt:lpstr>
      <vt:lpstr>Arial</vt:lpstr>
      <vt:lpstr>Helvetica</vt:lpstr>
      <vt:lpstr>Verdana</vt:lpstr>
      <vt:lpstr>1_默认设计模板</vt:lpstr>
      <vt:lpstr>Fundamentals of Computer Design - Trends and Performance</vt:lpstr>
      <vt:lpstr>Fundamentals of Computer Design - Trends and Performance</vt:lpstr>
      <vt:lpstr>Fundamentals of Computer Design - Trends and Performance</vt:lpstr>
      <vt:lpstr>Fundamentals of Computer Design - Trends and Performance</vt:lpstr>
      <vt:lpstr>PowerPoint Presentation</vt:lpstr>
      <vt:lpstr>Trends</vt:lpstr>
      <vt:lpstr>Trends</vt:lpstr>
      <vt:lpstr>Trends in Technology</vt:lpstr>
      <vt:lpstr>Integrated Circuit Logic</vt:lpstr>
      <vt:lpstr>PowerPoint Presentation</vt:lpstr>
      <vt:lpstr>Semiconductor DRAM</vt:lpstr>
      <vt:lpstr>Semiconductor DRAM</vt:lpstr>
      <vt:lpstr>Semiconductor Flash</vt:lpstr>
      <vt:lpstr>Magnetic Disk Technology</vt:lpstr>
      <vt:lpstr>Network Technology</vt:lpstr>
      <vt:lpstr>Performance Trends</vt:lpstr>
      <vt:lpstr>Bandwidth over Latency</vt:lpstr>
      <vt:lpstr>Bandwidth over Latency</vt:lpstr>
      <vt:lpstr>Bandwidth over Latency</vt:lpstr>
      <vt:lpstr>Performance  Milestones</vt:lpstr>
      <vt:lpstr>Transistor Performance and Wires</vt:lpstr>
      <vt:lpstr>Transistor Performance and Wires</vt:lpstr>
      <vt:lpstr>Trends</vt:lpstr>
      <vt:lpstr>PowerPoint Presentation</vt:lpstr>
      <vt:lpstr>PowerPoint Presentation</vt:lpstr>
      <vt:lpstr>Power vs Energy</vt:lpstr>
      <vt:lpstr>Energy Efficiency</vt:lpstr>
      <vt:lpstr>Energy Efficiency</vt:lpstr>
      <vt:lpstr>PowerPoint Presentation</vt:lpstr>
      <vt:lpstr>Primary Energy Consumption within a Microprocessor</vt:lpstr>
      <vt:lpstr>Power Consumption of a Transistor</vt:lpstr>
      <vt:lpstr>Power Consumption of a Transistor</vt:lpstr>
      <vt:lpstr>Power Consumption of a Transistor</vt:lpstr>
      <vt:lpstr>Power Consumption of a Transistor</vt:lpstr>
      <vt:lpstr>Power Consumption of a Transistor</vt:lpstr>
      <vt:lpstr>Power Consumption of a Transistor</vt:lpstr>
      <vt:lpstr>Power Consumption of a Transistor</vt:lpstr>
      <vt:lpstr>Power Consumption of a Transistor</vt:lpstr>
      <vt:lpstr>Challenges</vt:lpstr>
      <vt:lpstr>PowerPoint Presentation</vt:lpstr>
      <vt:lpstr>Improve Energy-Efficiency</vt:lpstr>
      <vt:lpstr>Improve Energy-Efficiency</vt:lpstr>
      <vt:lpstr>Improve Energy-Efficiency</vt:lpstr>
      <vt:lpstr>Static Power</vt:lpstr>
      <vt:lpstr>Beyond Transistors</vt:lpstr>
      <vt:lpstr>Trends</vt:lpstr>
      <vt:lpstr>PowerPoint Presentation</vt:lpstr>
      <vt:lpstr>Various Impacts</vt:lpstr>
      <vt:lpstr>Integrated Circuit</vt:lpstr>
      <vt:lpstr>Example: Intel Core i7 Die</vt:lpstr>
      <vt:lpstr>Dies per Wafer</vt:lpstr>
      <vt:lpstr>Cost per Die</vt:lpstr>
      <vt:lpstr>Die Yield</vt:lpstr>
      <vt:lpstr>PowerPoint Presentation</vt:lpstr>
      <vt:lpstr>PowerPoint Presentation</vt:lpstr>
      <vt:lpstr>Cost of Integrated Circuit =</vt:lpstr>
      <vt:lpstr>Cost vs Price</vt:lpstr>
      <vt:lpstr>Cost vs Price</vt:lpstr>
      <vt:lpstr>Cost vs Price</vt:lpstr>
      <vt:lpstr>Manufacturing vs Operation</vt:lpstr>
      <vt:lpstr>Manufacturing vs Operation</vt:lpstr>
      <vt:lpstr>PowerPoint Presentation</vt:lpstr>
      <vt:lpstr>PowerPoint Presentation</vt:lpstr>
      <vt:lpstr>PowerPoint Presentation</vt:lpstr>
      <vt:lpstr>Dependability</vt:lpstr>
      <vt:lpstr>Dependability</vt:lpstr>
      <vt:lpstr>Dependability</vt:lpstr>
      <vt:lpstr>Dependability</vt:lpstr>
      <vt:lpstr>Dependability</vt:lpstr>
      <vt:lpstr>Dependability</vt:lpstr>
      <vt:lpstr>Failure</vt:lpstr>
      <vt:lpstr>Error, Fault</vt:lpstr>
      <vt:lpstr>Fault, Error, Failure</vt:lpstr>
      <vt:lpstr>Fault, Error, Failure</vt:lpstr>
      <vt:lpstr>Fault, Error, Failure</vt:lpstr>
      <vt:lpstr>Fault, Error, Failure</vt:lpstr>
      <vt:lpstr>Fault, Error, Failure</vt:lpstr>
      <vt:lpstr>Fault, Error, Failure</vt:lpstr>
      <vt:lpstr>PowerPoint Presentation</vt:lpstr>
      <vt:lpstr>Measures of Dependability</vt:lpstr>
      <vt:lpstr>Module Reliability</vt:lpstr>
      <vt:lpstr>Module Reliability</vt:lpstr>
      <vt:lpstr>Module Availability</vt:lpstr>
      <vt:lpstr>Module Availability</vt:lpstr>
      <vt:lpstr>Module Availability</vt:lpstr>
      <vt:lpstr>Module Availability</vt:lpstr>
      <vt:lpstr>MTTF: Example 1</vt:lpstr>
      <vt:lpstr>MTTF: Example 1</vt:lpstr>
      <vt:lpstr>MTTF: Example 2</vt:lpstr>
      <vt:lpstr>MTTF: Example 2</vt:lpstr>
      <vt:lpstr>Dependability via Redundancy</vt:lpstr>
      <vt:lpstr>Redundancy</vt:lpstr>
      <vt:lpstr>Disk Arrays</vt:lpstr>
      <vt:lpstr>Disk Arrays</vt:lpstr>
      <vt:lpstr>RAID</vt:lpstr>
      <vt:lpstr>RAID 0</vt:lpstr>
      <vt:lpstr>RAID 1</vt:lpstr>
      <vt:lpstr>PowerPoint Presentation</vt:lpstr>
      <vt:lpstr>RAID 2</vt:lpstr>
      <vt:lpstr>RAID 3</vt:lpstr>
      <vt:lpstr>RAID 3</vt:lpstr>
      <vt:lpstr>RAID 3</vt:lpstr>
      <vt:lpstr>RAID 3</vt:lpstr>
      <vt:lpstr>RAID 4</vt:lpstr>
      <vt:lpstr>RAID 3 &amp; RAID 4</vt:lpstr>
      <vt:lpstr>RAID 3 &amp; RAID 4</vt:lpstr>
      <vt:lpstr>RAID 5</vt:lpstr>
      <vt:lpstr>RAID 6: Row-diagonal Parity</vt:lpstr>
      <vt:lpstr>RAID 6: Row-diagonal Parity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Double-Failure Recovery</vt:lpstr>
      <vt:lpstr>RAID: Further Readings</vt:lpstr>
      <vt:lpstr>RAID: Further Readings</vt:lpstr>
      <vt:lpstr>PowerPoint Presentation</vt:lpstr>
      <vt:lpstr>Measure Performance</vt:lpstr>
      <vt:lpstr>Measure Performance</vt:lpstr>
      <vt:lpstr>CPU Time</vt:lpstr>
      <vt:lpstr>Elapsed Time</vt:lpstr>
      <vt:lpstr>Elapsed Time</vt:lpstr>
      <vt:lpstr>Benchmarks</vt:lpstr>
      <vt:lpstr>Desktop Benchmarks</vt:lpstr>
      <vt:lpstr>Desktop Benchmarks</vt:lpstr>
      <vt:lpstr>Desktop Benchmarks</vt:lpstr>
      <vt:lpstr>Desktop Benchmarks</vt:lpstr>
      <vt:lpstr>SPECrate@2017</vt:lpstr>
      <vt:lpstr>Server Benchmarks</vt:lpstr>
      <vt:lpstr>Server Benchmarks</vt:lpstr>
      <vt:lpstr>Report Performance</vt:lpstr>
      <vt:lpstr>Summarize Performance</vt:lpstr>
      <vt:lpstr>Summarize Performance</vt:lpstr>
      <vt:lpstr>Compare Performance</vt:lpstr>
      <vt:lpstr>Compare Performance</vt:lpstr>
      <vt:lpstr>PowerPoint Presentation</vt:lpstr>
      <vt:lpstr>Quantitative Principles</vt:lpstr>
      <vt:lpstr>Data Locality</vt:lpstr>
      <vt:lpstr>Data Locality</vt:lpstr>
      <vt:lpstr>Instruction Locality</vt:lpstr>
      <vt:lpstr>Instruction Locality</vt:lpstr>
      <vt:lpstr>Quantitative Principles</vt:lpstr>
      <vt:lpstr>Quantitative Principles</vt:lpstr>
      <vt:lpstr>Quantitative Principles</vt:lpstr>
      <vt:lpstr>Quantitative Principles</vt:lpstr>
      <vt:lpstr>Quantitative Principles</vt:lpstr>
      <vt:lpstr>Amdahl’s Law: Two Factors</vt:lpstr>
      <vt:lpstr>Amdahl’s Law: Overall Speedup</vt:lpstr>
      <vt:lpstr>Amdahl’s Law: Overall Speedup</vt:lpstr>
      <vt:lpstr>Amdahl’s Law: Overall Speedup</vt:lpstr>
      <vt:lpstr>Amdahl’s Law: Example 1</vt:lpstr>
      <vt:lpstr>Amdahl’s Law: Example 1</vt:lpstr>
      <vt:lpstr>Amdahl’s Law: Example 1</vt:lpstr>
      <vt:lpstr>Amdahl’s Law: Example 1</vt:lpstr>
      <vt:lpstr>Amdahl’s Law: Example 2</vt:lpstr>
      <vt:lpstr>Amdahl’s Law: Example 2</vt:lpstr>
      <vt:lpstr>PowerPoint Presentation</vt:lpstr>
      <vt:lpstr>CPU Time for Program</vt:lpstr>
      <vt:lpstr>CPI: Clock Cycles per Instruction</vt:lpstr>
      <vt:lpstr>CPI: Clock Cycles per Instruction</vt:lpstr>
      <vt:lpstr>CPI: Clock Cycles per Instruction</vt:lpstr>
      <vt:lpstr>CPI: Clock Cycles per Instruction</vt:lpstr>
      <vt:lpstr>Decisive Characteristics</vt:lpstr>
      <vt:lpstr>Multiple Instructions</vt:lpstr>
      <vt:lpstr>Review</vt:lpstr>
      <vt:lpstr>Quantitative Principles</vt:lpstr>
      <vt:lpstr>Chapter 1.4-1.9</vt:lpstr>
      <vt:lpstr>?</vt:lpstr>
      <vt:lpstr>PowerPoint Presentation</vt:lpstr>
      <vt:lpstr>#What’s More</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1373</cp:revision>
  <cp:lastPrinted>1601-01-01T00:00:00Z</cp:lastPrinted>
  <dcterms:created xsi:type="dcterms:W3CDTF">1601-01-01T00:00:00Z</dcterms:created>
  <dcterms:modified xsi:type="dcterms:W3CDTF">2022-09-20T14:55:31Z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